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57" r:id="rId4"/>
    <p:sldId id="271" r:id="rId5"/>
    <p:sldId id="272" r:id="rId6"/>
    <p:sldId id="273" r:id="rId7"/>
    <p:sldId id="274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75" r:id="rId26"/>
    <p:sldId id="276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6D78D-DB21-4CC7-9875-CFE259C528B9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FCD78-CD37-4D99-9563-6E6E4336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228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6D78D-DB21-4CC7-9875-CFE259C528B9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FCD78-CD37-4D99-9563-6E6E4336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17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6D78D-DB21-4CC7-9875-CFE259C528B9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FCD78-CD37-4D99-9563-6E6E4336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150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FF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6455-5ADC-4651-8874-5A7B8A64D1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2D0-2636-44E0-8A21-91ED553854C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977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6D78D-DB21-4CC7-9875-CFE259C528B9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FCD78-CD37-4D99-9563-6E6E4336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20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6D78D-DB21-4CC7-9875-CFE259C528B9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FCD78-CD37-4D99-9563-6E6E4336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86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6D78D-DB21-4CC7-9875-CFE259C528B9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FCD78-CD37-4D99-9563-6E6E4336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924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6D78D-DB21-4CC7-9875-CFE259C528B9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FCD78-CD37-4D99-9563-6E6E4336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67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6D78D-DB21-4CC7-9875-CFE259C528B9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FCD78-CD37-4D99-9563-6E6E4336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723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6D78D-DB21-4CC7-9875-CFE259C528B9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FCD78-CD37-4D99-9563-6E6E4336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597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6D78D-DB21-4CC7-9875-CFE259C528B9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FCD78-CD37-4D99-9563-6E6E4336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161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6D78D-DB21-4CC7-9875-CFE259C528B9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FCD78-CD37-4D99-9563-6E6E4336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6D78D-DB21-4CC7-9875-CFE259C528B9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FCD78-CD37-4D99-9563-6E6E4336C20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002" y="0"/>
            <a:ext cx="1092998" cy="158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692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06455-5ADC-4651-8874-5A7B8A64D1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9E2D0-2636-44E0-8A21-91ED553854C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77"/>
            <a:ext cx="9144000" cy="684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793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Fundamentals of Political Science Research, 2</a:t>
            </a:r>
            <a:r>
              <a:rPr lang="en-US" baseline="30000" dirty="0" smtClean="0"/>
              <a:t>nd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</a:t>
            </a:r>
            <a:r>
              <a:rPr lang="en-US" dirty="0" smtClean="0"/>
              <a:t>8</a:t>
            </a:r>
            <a:r>
              <a:rPr lang="en-US" dirty="0"/>
              <a:t>: Bivariate Regression Models</a:t>
            </a:r>
          </a:p>
        </p:txBody>
      </p:sp>
    </p:spTree>
    <p:extLst>
      <p:ext uri="{BB962C8B-B14F-4D97-AF65-F5344CB8AC3E}">
        <p14:creationId xmlns:p14="http://schemas.microsoft.com/office/powerpoint/2010/main" val="224610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Which line fits best? Estimating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regression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</a:t>
            </a:r>
            <a:r>
              <a:rPr lang="en-US" dirty="0"/>
              <a:t>estimating a regression line, our task is to </a:t>
            </a:r>
            <a:r>
              <a:rPr lang="en-US" dirty="0" smtClean="0"/>
              <a:t>draw a </a:t>
            </a:r>
            <a:r>
              <a:rPr lang="en-US" dirty="0"/>
              <a:t>straight line that describes the relationship between </a:t>
            </a:r>
            <a:r>
              <a:rPr lang="en-US" dirty="0" smtClean="0"/>
              <a:t>our independent </a:t>
            </a:r>
            <a:r>
              <a:rPr lang="en-US" dirty="0"/>
              <a:t>variable </a:t>
            </a:r>
            <a:r>
              <a:rPr lang="en-US" dirty="0" smtClean="0"/>
              <a:t>X </a:t>
            </a:r>
            <a:r>
              <a:rPr lang="en-US" dirty="0"/>
              <a:t>and our dependent </a:t>
            </a:r>
            <a:r>
              <a:rPr lang="en-US" dirty="0" smtClean="0"/>
              <a:t>variable Y. </a:t>
            </a:r>
          </a:p>
          <a:p>
            <a:r>
              <a:rPr lang="en-US" dirty="0" smtClean="0"/>
              <a:t>We </a:t>
            </a:r>
            <a:r>
              <a:rPr lang="en-US" dirty="0"/>
              <a:t>clearly want to draw a line that comes as close as possible to the cases in our scatter plot </a:t>
            </a:r>
            <a:r>
              <a:rPr lang="en-US" dirty="0" smtClean="0"/>
              <a:t>of data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But </a:t>
            </a:r>
            <a:r>
              <a:rPr lang="en-US" dirty="0"/>
              <a:t>how do we decide which line is best?</a:t>
            </a:r>
          </a:p>
        </p:txBody>
      </p:sp>
    </p:spTree>
    <p:extLst>
      <p:ext uri="{BB962C8B-B14F-4D97-AF65-F5344CB8AC3E}">
        <p14:creationId xmlns:p14="http://schemas.microsoft.com/office/powerpoint/2010/main" val="87170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possible lines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424" y="1782762"/>
            <a:ext cx="5721152" cy="4160838"/>
          </a:xfrm>
        </p:spPr>
      </p:pic>
    </p:spTree>
    <p:extLst>
      <p:ext uri="{BB962C8B-B14F-4D97-AF65-F5344CB8AC3E}">
        <p14:creationId xmlns:p14="http://schemas.microsoft.com/office/powerpoint/2010/main" val="139643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Which line is </a:t>
            </a:r>
            <a:r>
              <a:rPr lang="en-US" dirty="0" smtClean="0"/>
              <a:t>“best?”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endParaRPr lang="en-US" dirty="0" smtClean="0"/>
              </a:p>
              <a:p>
                <a:r>
                  <a:rPr lang="en-US" dirty="0" smtClean="0"/>
                  <a:t>So</a:t>
                </a:r>
                <a:r>
                  <a:rPr lang="en-US" dirty="0"/>
                  <a:t>, how do we decide </a:t>
                </a:r>
                <a:r>
                  <a:rPr lang="en-US" dirty="0" smtClean="0"/>
                  <a:t>which line “best” </a:t>
                </a:r>
                <a:r>
                  <a:rPr lang="en-US" dirty="0"/>
                  <a:t>fits the data that we see in our scatter plot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values</a:t>
                </a:r>
                <a:r>
                  <a:rPr lang="en-US" dirty="0" smtClean="0"/>
                  <a:t>?</a:t>
                </a:r>
              </a:p>
              <a:p>
                <a:r>
                  <a:rPr lang="en-US" dirty="0" smtClean="0"/>
                  <a:t>Because </a:t>
                </a:r>
                <a:r>
                  <a:rPr lang="en-US" dirty="0"/>
                  <a:t>we are interested in explaining </a:t>
                </a:r>
                <a:r>
                  <a:rPr lang="en-US" dirty="0" smtClean="0"/>
                  <a:t>our dependent </a:t>
                </a:r>
                <a:r>
                  <a:rPr lang="en-US" dirty="0"/>
                  <a:t>variable, we want our residual values,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:r>
                  <a:rPr lang="en-US" dirty="0" smtClean="0"/>
                  <a:t>which are </a:t>
                </a:r>
                <a:r>
                  <a:rPr lang="en-US" dirty="0"/>
                  <a:t>vertical distances between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the </a:t>
                </a:r>
                <a:r>
                  <a:rPr lang="en-US" dirty="0" smtClean="0"/>
                  <a:t>corresponding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, to be as small as possible. </a:t>
                </a:r>
                <a:endParaRPr lang="en-US" dirty="0" smtClean="0"/>
              </a:p>
              <a:p>
                <a:r>
                  <a:rPr lang="en-US" dirty="0" smtClean="0"/>
                  <a:t>But</a:t>
                </a:r>
                <a:r>
                  <a:rPr lang="en-US" dirty="0"/>
                  <a:t>, because these </a:t>
                </a:r>
                <a:r>
                  <a:rPr lang="en-US" dirty="0" smtClean="0"/>
                  <a:t>vertical distances </a:t>
                </a:r>
                <a:r>
                  <a:rPr lang="en-US" dirty="0"/>
                  <a:t>come in both positive and negative values, we cannot </a:t>
                </a:r>
                <a:r>
                  <a:rPr lang="en-US" dirty="0" smtClean="0"/>
                  <a:t>just add </a:t>
                </a:r>
                <a:r>
                  <a:rPr lang="en-US" dirty="0"/>
                  <a:t>them up for each line and have a good summary of the </a:t>
                </a:r>
                <a:r>
                  <a:rPr lang="en-US" dirty="0" smtClean="0"/>
                  <a:t>“fit” between </a:t>
                </a:r>
                <a:r>
                  <a:rPr lang="en-US" dirty="0"/>
                  <a:t>each line and our data. </a:t>
                </a:r>
                <a:endParaRPr lang="en-US" dirty="0" smtClean="0"/>
              </a:p>
              <a:p>
                <a:r>
                  <a:rPr lang="en-US" dirty="0" smtClean="0"/>
                  <a:t>So </a:t>
                </a:r>
                <a:r>
                  <a:rPr lang="en-US" dirty="0"/>
                  <a:t>we need a method of assessing the fit of each line in which </a:t>
                </a:r>
                <a:r>
                  <a:rPr lang="en-US" dirty="0" smtClean="0"/>
                  <a:t>the positive </a:t>
                </a:r>
                <a:r>
                  <a:rPr lang="en-US" dirty="0"/>
                  <a:t>and negative residuals do not cancel each other out.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450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line is “best?”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One possibility </a:t>
                </a:r>
                <a:r>
                  <a:rPr lang="en-US" dirty="0"/>
                  <a:t>is to add together the absolute value of the </a:t>
                </a:r>
                <a:r>
                  <a:rPr lang="en-US" dirty="0" smtClean="0"/>
                  <a:t>residuals for </a:t>
                </a:r>
                <a:r>
                  <a:rPr lang="en-US" dirty="0"/>
                  <a:t>each line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 smtClean="0"/>
                  <a:t>Another </a:t>
                </a:r>
                <a:r>
                  <a:rPr lang="en-US" dirty="0"/>
                  <a:t>possibility is to add together the squared </a:t>
                </a:r>
                <a:r>
                  <a:rPr lang="en-US" dirty="0" smtClean="0"/>
                  <a:t>value of </a:t>
                </a:r>
                <a:r>
                  <a:rPr lang="en-US" dirty="0"/>
                  <a:t>each the residuals for each line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sub/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 smtClean="0"/>
                  <a:t>With </a:t>
                </a:r>
                <a:r>
                  <a:rPr lang="en-US" dirty="0"/>
                  <a:t>either choice, we want to choose the line that </a:t>
                </a:r>
                <a:r>
                  <a:rPr lang="en-US" dirty="0" smtClean="0"/>
                  <a:t>has the </a:t>
                </a:r>
                <a:r>
                  <a:rPr lang="en-US" dirty="0"/>
                  <a:t>smallest total value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695" r="-2000" b="-2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170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Measures of total residuals for </a:t>
            </a:r>
            <a:br>
              <a:rPr lang="en-US" dirty="0"/>
            </a:br>
            <a:r>
              <a:rPr lang="en-US" dirty="0"/>
              <a:t>three different lines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47500" lnSpcReduction="20000"/>
              </a:bodyPr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From </a:t>
                </a:r>
                <a:r>
                  <a:rPr lang="en-US" dirty="0"/>
                  <a:t>both calculations, we can see that line B does a better job </a:t>
                </a:r>
                <a:r>
                  <a:rPr lang="en-US" dirty="0" smtClean="0"/>
                  <a:t>of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</a:t>
                </a:r>
                <a:r>
                  <a:rPr lang="en-US" dirty="0" smtClean="0"/>
                  <a:t>fitting </a:t>
                </a:r>
                <a:r>
                  <a:rPr lang="en-US" dirty="0"/>
                  <a:t>the data than lines A and C. </a:t>
                </a:r>
                <a:endParaRPr lang="en-US" dirty="0" smtClean="0"/>
              </a:p>
              <a:p>
                <a:r>
                  <a:rPr lang="en-US" dirty="0" smtClean="0"/>
                  <a:t>Although </a:t>
                </a:r>
                <a:r>
                  <a:rPr lang="en-US" dirty="0"/>
                  <a:t>the </a:t>
                </a:r>
                <a:r>
                  <a:rPr lang="en-US" dirty="0" smtClean="0"/>
                  <a:t>absolute-value calculation </a:t>
                </a:r>
                <a:r>
                  <a:rPr lang="en-US" dirty="0"/>
                  <a:t>is just as valid as the squared residual </a:t>
                </a:r>
                <a:r>
                  <a:rPr lang="en-US" dirty="0" smtClean="0"/>
                  <a:t>calculation, statisticians </a:t>
                </a:r>
                <a:r>
                  <a:rPr lang="en-US" dirty="0"/>
                  <a:t>have tended to prefer the latter (both </a:t>
                </a:r>
                <a:r>
                  <a:rPr lang="en-US" dirty="0" smtClean="0"/>
                  <a:t>methods identify </a:t>
                </a:r>
                <a:r>
                  <a:rPr lang="en-US" dirty="0"/>
                  <a:t>the same line as being ``best''). </a:t>
                </a:r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Thus </a:t>
                </a:r>
                <a:r>
                  <a:rPr lang="en-US" dirty="0"/>
                  <a:t>we draw a line that minimizes the sum of the </a:t>
                </a:r>
                <a:r>
                  <a:rPr lang="en-US" i="1" dirty="0" smtClean="0"/>
                  <a:t>squared</a:t>
                </a:r>
                <a:r>
                  <a:rPr lang="en-US" dirty="0" smtClean="0"/>
                  <a:t> residuals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sub/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 smtClean="0"/>
                  <a:t>This </a:t>
                </a:r>
                <a:r>
                  <a:rPr lang="en-US" dirty="0"/>
                  <a:t>technique for estimating the parameters </a:t>
                </a:r>
                <a:r>
                  <a:rPr lang="en-US" dirty="0" smtClean="0"/>
                  <a:t>of a </a:t>
                </a:r>
                <a:r>
                  <a:rPr lang="en-US" dirty="0"/>
                  <a:t>regression model is known as ``ordinary least-squares'' (</a:t>
                </a:r>
                <a:r>
                  <a:rPr lang="en-US" dirty="0" smtClean="0"/>
                  <a:t>OLS) regression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" r="-148" b="-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843" y="1478973"/>
            <a:ext cx="66103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450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OLS parameter estimates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n-US" dirty="0" smtClean="0"/>
                  <a:t>For </a:t>
                </a:r>
                <a:r>
                  <a:rPr lang="en-US" dirty="0"/>
                  <a:t>a two-variable OLS regression, the formulae for </a:t>
                </a:r>
                <a:r>
                  <a:rPr lang="en-US" dirty="0" smtClean="0"/>
                  <a:t>the parameter </a:t>
                </a:r>
                <a:r>
                  <a:rPr lang="en-US" dirty="0"/>
                  <a:t>estimates of the line are: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If </a:t>
                </a:r>
                <a:r>
                  <a:rPr lang="en-US" dirty="0"/>
                  <a:t>we examine the formula for </a:t>
                </a:r>
                <a:r>
                  <a:rPr lang="el-GR" dirty="0">
                    <a:latin typeface="Cambria Math"/>
                    <a:ea typeface="Cambria Math"/>
                  </a:rPr>
                  <a:t>𝛽</a:t>
                </a:r>
                <a:r>
                  <a:rPr lang="en-US" dirty="0" smtClean="0"/>
                  <a:t>, </a:t>
                </a:r>
                <a:r>
                  <a:rPr lang="en-US" dirty="0"/>
                  <a:t>we can see </a:t>
                </a:r>
                <a:r>
                  <a:rPr lang="en-US" dirty="0" smtClean="0"/>
                  <a:t>that the </a:t>
                </a:r>
                <a:r>
                  <a:rPr lang="en-US" dirty="0"/>
                  <a:t>numerator is the same as the numerator for calculating </a:t>
                </a:r>
                <a:r>
                  <a:rPr lang="en-US" dirty="0" smtClean="0"/>
                  <a:t>the covariance </a:t>
                </a:r>
                <a:r>
                  <a:rPr lang="en-US" dirty="0"/>
                  <a:t>between </a:t>
                </a:r>
                <a:r>
                  <a:rPr lang="en-US" dirty="0" smtClean="0"/>
                  <a:t>X </a:t>
                </a:r>
                <a:r>
                  <a:rPr lang="en-US" dirty="0"/>
                  <a:t>and </a:t>
                </a:r>
                <a:r>
                  <a:rPr lang="en-US" dirty="0" smtClean="0"/>
                  <a:t>Y.</a:t>
                </a:r>
              </a:p>
              <a:p>
                <a:r>
                  <a:rPr lang="en-US" dirty="0" smtClean="0"/>
                  <a:t>Thus </a:t>
                </a:r>
                <a:r>
                  <a:rPr lang="en-US" dirty="0"/>
                  <a:t>the logic of how each case contributes to this formula is </a:t>
                </a:r>
                <a:r>
                  <a:rPr lang="en-US" dirty="0" smtClean="0"/>
                  <a:t>the same</a:t>
                </a:r>
                <a:r>
                  <a:rPr lang="en-US" dirty="0"/>
                  <a:t>. </a:t>
                </a:r>
                <a:endParaRPr lang="en-US" dirty="0" smtClean="0"/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denominator in the formula for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</m:acc>
                  </m:oMath>
                </a14:m>
                <a:r>
                  <a:rPr lang="en-US" dirty="0"/>
                  <a:t> is the sum </a:t>
                </a:r>
                <a:r>
                  <a:rPr lang="en-US" dirty="0" smtClean="0"/>
                  <a:t>of squared </a:t>
                </a:r>
                <a:r>
                  <a:rPr lang="en-US" dirty="0"/>
                  <a:t>deviations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values from the mean value of </a:t>
                </a:r>
                <a:r>
                  <a:rPr lang="en-US" dirty="0" smtClean="0"/>
                  <a:t>X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/>
                  <a:t>). </a:t>
                </a:r>
                <a:endParaRPr lang="en-US" dirty="0" smtClean="0"/>
              </a:p>
              <a:p>
                <a:r>
                  <a:rPr lang="en-US" dirty="0" smtClean="0"/>
                  <a:t>Thus</a:t>
                </a:r>
                <a:r>
                  <a:rPr lang="en-US" dirty="0"/>
                  <a:t>, for a given covariance between </a:t>
                </a:r>
                <a:r>
                  <a:rPr lang="en-US" dirty="0" smtClean="0"/>
                  <a:t>X </a:t>
                </a:r>
                <a:r>
                  <a:rPr lang="en-US" dirty="0"/>
                  <a:t>and </a:t>
                </a:r>
                <a:r>
                  <a:rPr lang="en-US" dirty="0" smtClean="0"/>
                  <a:t>Y, the </a:t>
                </a:r>
                <a:r>
                  <a:rPr lang="en-US" dirty="0"/>
                  <a:t>more (less) spread out </a:t>
                </a:r>
                <a:r>
                  <a:rPr lang="en-US" dirty="0" smtClean="0"/>
                  <a:t>X </a:t>
                </a:r>
                <a:r>
                  <a:rPr lang="en-US" dirty="0"/>
                  <a:t>is, the less (more) steep </a:t>
                </a:r>
                <a:r>
                  <a:rPr lang="en-US" dirty="0" smtClean="0"/>
                  <a:t>the estimated </a:t>
                </a:r>
                <a:r>
                  <a:rPr lang="en-US" dirty="0"/>
                  <a:t>slope of the regression line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887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983" y="2209800"/>
            <a:ext cx="33623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70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OLS regression line through scatter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plot </a:t>
            </a:r>
            <a:r>
              <a:rPr lang="en-US" sz="3600" dirty="0"/>
              <a:t>with mean-delimited quadrants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649" y="1706562"/>
            <a:ext cx="5930702" cy="4313238"/>
          </a:xfrm>
        </p:spPr>
      </p:pic>
    </p:spTree>
    <p:extLst>
      <p:ext uri="{BB962C8B-B14F-4D97-AF65-F5344CB8AC3E}">
        <p14:creationId xmlns:p14="http://schemas.microsoft.com/office/powerpoint/2010/main" val="139643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Measuring Our Uncertainty about the OLS Regression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With </a:t>
            </a:r>
            <a:r>
              <a:rPr lang="en-US" dirty="0"/>
              <a:t>an OLS regression model, we have several different ways in which to </a:t>
            </a:r>
            <a:r>
              <a:rPr lang="en-US" dirty="0" smtClean="0"/>
              <a:t>measure our </a:t>
            </a:r>
            <a:r>
              <a:rPr lang="en-US" dirty="0"/>
              <a:t>uncertainty.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discuss these measures in terms of the </a:t>
            </a:r>
            <a:r>
              <a:rPr lang="en-US" dirty="0" smtClean="0"/>
              <a:t>overall fit </a:t>
            </a:r>
            <a:r>
              <a:rPr lang="en-US" dirty="0"/>
              <a:t>between </a:t>
            </a:r>
            <a:r>
              <a:rPr lang="en-US" dirty="0" smtClean="0"/>
              <a:t>X </a:t>
            </a:r>
            <a:r>
              <a:rPr lang="en-US" dirty="0"/>
              <a:t>and </a:t>
            </a:r>
            <a:r>
              <a:rPr lang="en-US" dirty="0" smtClean="0"/>
              <a:t>Y </a:t>
            </a:r>
            <a:r>
              <a:rPr lang="en-US" dirty="0"/>
              <a:t>first and then discuss the uncertainty </a:t>
            </a:r>
            <a:r>
              <a:rPr lang="en-US" dirty="0" smtClean="0"/>
              <a:t>about individual </a:t>
            </a:r>
            <a:r>
              <a:rPr lang="en-US" dirty="0"/>
              <a:t>parameters. </a:t>
            </a:r>
            <a:endParaRPr lang="en-US" dirty="0" smtClean="0"/>
          </a:p>
          <a:p>
            <a:r>
              <a:rPr lang="en-US" dirty="0" smtClean="0"/>
              <a:t>Our </a:t>
            </a:r>
            <a:r>
              <a:rPr lang="en-US" dirty="0"/>
              <a:t>uncertainty about individual </a:t>
            </a:r>
            <a:r>
              <a:rPr lang="en-US" dirty="0" smtClean="0"/>
              <a:t>parameters is </a:t>
            </a:r>
            <a:r>
              <a:rPr lang="en-US" dirty="0"/>
              <a:t>used in the testing of our hypotheses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50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Stata</a:t>
            </a:r>
            <a:r>
              <a:rPr lang="en-US" sz="2800" dirty="0"/>
              <a:t> results for two-variable regression model of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VOTE = </a:t>
            </a:r>
            <a:r>
              <a:rPr lang="el-GR" sz="2800" dirty="0" smtClean="0"/>
              <a:t>α</a:t>
            </a:r>
            <a:r>
              <a:rPr lang="en-US" sz="2800" dirty="0" smtClean="0"/>
              <a:t> +  </a:t>
            </a:r>
            <a:r>
              <a:rPr lang="el-GR" sz="2800" dirty="0" smtClean="0">
                <a:latin typeface="Cambria Math"/>
                <a:ea typeface="Cambria Math"/>
              </a:rPr>
              <a:t>𝛽</a:t>
            </a:r>
            <a:r>
              <a:rPr lang="en-US" sz="2800" dirty="0" smtClean="0">
                <a:latin typeface="Cambria Math"/>
                <a:ea typeface="Cambria Math"/>
              </a:rPr>
              <a:t>x </a:t>
            </a:r>
            <a:r>
              <a:rPr lang="en-US" sz="2800" dirty="0" smtClean="0"/>
              <a:t>GROWTH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0"/>
            <a:ext cx="6788476" cy="5075238"/>
          </a:xfrm>
        </p:spPr>
      </p:pic>
    </p:spTree>
    <p:extLst>
      <p:ext uri="{BB962C8B-B14F-4D97-AF65-F5344CB8AC3E}">
        <p14:creationId xmlns:p14="http://schemas.microsoft.com/office/powerpoint/2010/main" val="87170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Goodness-of-Fit: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Root </a:t>
            </a:r>
            <a:r>
              <a:rPr lang="en-US" dirty="0"/>
              <a:t>Mean-Squared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Measures </a:t>
            </a:r>
            <a:r>
              <a:rPr lang="en-US" dirty="0"/>
              <a:t>of the overall fit between a regression model and </a:t>
            </a:r>
            <a:r>
              <a:rPr lang="en-US" dirty="0" smtClean="0"/>
              <a:t>the dependent </a:t>
            </a:r>
            <a:r>
              <a:rPr lang="en-US" dirty="0"/>
              <a:t>variable are called goodness-of-fit measures. </a:t>
            </a:r>
          </a:p>
          <a:p>
            <a:r>
              <a:rPr lang="en-US" dirty="0" smtClean="0"/>
              <a:t>One </a:t>
            </a:r>
            <a:r>
              <a:rPr lang="en-US" dirty="0"/>
              <a:t>of the most intuitive of these measures is </a:t>
            </a:r>
            <a:r>
              <a:rPr lang="en-US" dirty="0" smtClean="0"/>
              <a:t>root mean-squared </a:t>
            </a:r>
            <a:r>
              <a:rPr lang="en-US" dirty="0"/>
              <a:t>error (MSE</a:t>
            </a:r>
            <a:r>
              <a:rPr lang="en-US" dirty="0" smtClean="0"/>
              <a:t>):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squaring and then taking the square root of </a:t>
            </a:r>
            <a:r>
              <a:rPr lang="en-US" dirty="0" smtClean="0"/>
              <a:t>the quantities </a:t>
            </a:r>
            <a:r>
              <a:rPr lang="en-US" dirty="0"/>
              <a:t>in this formula are done to adjust for the fact that </a:t>
            </a:r>
            <a:r>
              <a:rPr lang="en-US" dirty="0" smtClean="0"/>
              <a:t>some of </a:t>
            </a:r>
            <a:r>
              <a:rPr lang="en-US" dirty="0"/>
              <a:t>our residuals will be positive and some will be negative.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statistic is sometimes referred to as </a:t>
            </a:r>
            <a:r>
              <a:rPr lang="en-US" dirty="0" smtClean="0"/>
              <a:t>the standard </a:t>
            </a:r>
            <a:r>
              <a:rPr lang="en-US" dirty="0"/>
              <a:t>error of the regression model.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149" y="2600325"/>
            <a:ext cx="26193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643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Chapter </a:t>
            </a:r>
            <a:r>
              <a:rPr lang="en-US" dirty="0" smtClean="0"/>
              <a:t>8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Two-Variable </a:t>
            </a:r>
            <a:endParaRPr lang="en-US" dirty="0" smtClean="0"/>
          </a:p>
          <a:p>
            <a:r>
              <a:rPr lang="en-US" dirty="0" smtClean="0"/>
              <a:t>Fitting </a:t>
            </a:r>
            <a:r>
              <a:rPr lang="en-US" dirty="0"/>
              <a:t>a Line: Population </a:t>
            </a:r>
            <a:r>
              <a:rPr lang="en-US" dirty="0" smtClean="0">
                <a:sym typeface="Wingdings" pitchFamily="2" charset="2"/>
              </a:rPr>
              <a:t></a:t>
            </a:r>
            <a:r>
              <a:rPr lang="en-US" dirty="0" smtClean="0"/>
              <a:t> Sample</a:t>
            </a:r>
            <a:endParaRPr lang="en-US" dirty="0"/>
          </a:p>
          <a:p>
            <a:r>
              <a:rPr lang="en-US" dirty="0" smtClean="0"/>
              <a:t>Which </a:t>
            </a:r>
            <a:r>
              <a:rPr lang="en-US" dirty="0"/>
              <a:t>line fits best? Estimating the regression </a:t>
            </a:r>
            <a:r>
              <a:rPr lang="en-US" dirty="0" smtClean="0"/>
              <a:t>line</a:t>
            </a:r>
          </a:p>
          <a:p>
            <a:r>
              <a:rPr lang="en-US" dirty="0" smtClean="0"/>
              <a:t>Measuring </a:t>
            </a:r>
            <a:r>
              <a:rPr lang="en-US" dirty="0"/>
              <a:t>Our Uncertainty about the OLS Regression </a:t>
            </a:r>
            <a:r>
              <a:rPr lang="en-US" dirty="0" smtClean="0"/>
              <a:t>Line</a:t>
            </a:r>
            <a:endParaRPr lang="en-US" dirty="0"/>
          </a:p>
          <a:p>
            <a:r>
              <a:rPr lang="en-US" dirty="0" smtClean="0"/>
              <a:t>Assumptions</a:t>
            </a:r>
            <a:r>
              <a:rPr lang="en-US" dirty="0"/>
              <a:t>, More Assumptions, and Minimal </a:t>
            </a:r>
            <a:r>
              <a:rPr lang="en-US" dirty="0" smtClean="0"/>
              <a:t>Mathematical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91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Venn diagram of variance and covariance for </a:t>
            </a:r>
            <a:r>
              <a:rPr lang="en-US" dirty="0" smtClean="0"/>
              <a:t>X </a:t>
            </a:r>
            <a:r>
              <a:rPr lang="en-US" dirty="0"/>
              <a:t>and </a:t>
            </a:r>
            <a:r>
              <a:rPr lang="en-US" dirty="0" smtClean="0"/>
              <a:t>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087" y="2239962"/>
            <a:ext cx="4519826" cy="3246438"/>
          </a:xfrm>
        </p:spPr>
      </p:pic>
    </p:spTree>
    <p:extLst>
      <p:ext uri="{BB962C8B-B14F-4D97-AF65-F5344CB8AC3E}">
        <p14:creationId xmlns:p14="http://schemas.microsoft.com/office/powerpoint/2010/main" val="58450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Goodness-of-Fit: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R-Squared </a:t>
            </a:r>
            <a:r>
              <a:rPr lang="en-US" dirty="0"/>
              <a:t>Statistic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Another </a:t>
                </a:r>
                <a:r>
                  <a:rPr lang="en-US" dirty="0"/>
                  <a:t>popular indicator of the model's goodness-of-fit is </a:t>
                </a:r>
                <a:r>
                  <a:rPr lang="en-US" dirty="0" smtClean="0"/>
                  <a:t>the R-squared statistic </a:t>
                </a:r>
                <a:r>
                  <a:rPr lang="en-US" dirty="0"/>
                  <a:t>(typically written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). </a:t>
                </a:r>
                <a:endParaRPr lang="en-US" dirty="0" smtClean="0"/>
              </a:p>
              <a:p>
                <a:r>
                  <a:rPr lang="en-US" dirty="0" smtClean="0"/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statistic ranges between zero and one, indicating </a:t>
                </a:r>
                <a:r>
                  <a:rPr lang="en-US" dirty="0" smtClean="0"/>
                  <a:t>the proportion </a:t>
                </a:r>
                <a:r>
                  <a:rPr lang="en-US" dirty="0"/>
                  <a:t>of the variation in the dependent variable that </a:t>
                </a:r>
                <a:r>
                  <a:rPr lang="en-US" dirty="0" smtClean="0"/>
                  <a:t>is accounted </a:t>
                </a:r>
                <a:r>
                  <a:rPr lang="en-US" dirty="0"/>
                  <a:t>for by the model. </a:t>
                </a:r>
                <a:endParaRPr lang="en-US" dirty="0" smtClean="0"/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formula for </a:t>
                </a:r>
                <a:r>
                  <a:rPr lang="en-US" dirty="0" smtClean="0"/>
                  <a:t>total variation </a:t>
                </a:r>
                <a:r>
                  <a:rPr lang="en-US" dirty="0"/>
                  <a:t>in </a:t>
                </a:r>
                <a:r>
                  <a:rPr lang="en-US" dirty="0" smtClean="0"/>
                  <a:t>Y </a:t>
                </a:r>
                <a:r>
                  <a:rPr lang="en-US" dirty="0"/>
                  <a:t>(areas </a:t>
                </a:r>
                <a:r>
                  <a:rPr lang="en-US" dirty="0" smtClean="0"/>
                  <a:t>a </a:t>
                </a:r>
                <a:r>
                  <a:rPr lang="en-US" dirty="0"/>
                  <a:t>and </a:t>
                </a:r>
                <a:r>
                  <a:rPr lang="en-US" dirty="0" smtClean="0"/>
                  <a:t>b </a:t>
                </a:r>
                <a:r>
                  <a:rPr lang="en-US" dirty="0"/>
                  <a:t>in the Venn diagram figure, also known as </a:t>
                </a:r>
                <a:r>
                  <a:rPr lang="en-US" dirty="0" smtClean="0"/>
                  <a:t>the total </a:t>
                </a:r>
                <a:r>
                  <a:rPr lang="en-US" dirty="0"/>
                  <a:t>sum of squares (TSS), is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formula for the residual variation in </a:t>
                </a:r>
                <a:r>
                  <a:rPr lang="en-US" dirty="0" smtClean="0"/>
                  <a:t>Y, </a:t>
                </a:r>
                <a:r>
                  <a:rPr lang="en-US" dirty="0"/>
                  <a:t>area </a:t>
                </a:r>
                <a:r>
                  <a:rPr lang="en-US" dirty="0" smtClean="0"/>
                  <a:t>a, </a:t>
                </a:r>
                <a:r>
                  <a:rPr lang="en-US" dirty="0" smtClean="0"/>
                  <a:t>that </a:t>
                </a:r>
                <a:r>
                  <a:rPr lang="en-US" dirty="0"/>
                  <a:t>is not accounted for by </a:t>
                </a:r>
                <a:r>
                  <a:rPr lang="en-US" dirty="0" smtClean="0"/>
                  <a:t>X, </a:t>
                </a:r>
                <a:r>
                  <a:rPr lang="en-US" dirty="0"/>
                  <a:t>called the residual sum </a:t>
                </a:r>
                <a:r>
                  <a:rPr lang="en-US" dirty="0" smtClean="0"/>
                  <a:t>of squares </a:t>
                </a:r>
                <a:r>
                  <a:rPr lang="en-US" dirty="0"/>
                  <a:t>(RSS), </a:t>
                </a:r>
                <a:r>
                  <a:rPr lang="en-US" dirty="0" smtClean="0"/>
                  <a:t>is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2426" r="-370" b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99" y="3962400"/>
            <a:ext cx="21050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261" y="5715000"/>
            <a:ext cx="15621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70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Goodness-of-Fit: </a:t>
            </a:r>
            <a:br>
              <a:rPr lang="en-US" dirty="0"/>
            </a:br>
            <a:r>
              <a:rPr lang="en-US" dirty="0"/>
              <a:t>R-Squared Statistic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Once </a:t>
                </a:r>
                <a:r>
                  <a:rPr lang="en-US" dirty="0"/>
                  <a:t>we have TSS and RSS two quantities, we can calculate </a:t>
                </a:r>
                <a:r>
                  <a:rPr lang="en-US" dirty="0" smtClean="0"/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statistic as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formula for the other part of TSS that is not the </a:t>
                </a:r>
                <a:r>
                  <a:rPr lang="en-US" dirty="0" smtClean="0"/>
                  <a:t>RSS, called </a:t>
                </a:r>
                <a:r>
                  <a:rPr lang="en-US" dirty="0"/>
                  <a:t>the model sum of squares (MSS), is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This </a:t>
                </a:r>
                <a:r>
                  <a:rPr lang="en-US" dirty="0"/>
                  <a:t>can also be used to calculate </a:t>
                </a:r>
                <a:r>
                  <a:rPr lang="en-US" dirty="0" smtClean="0"/>
                  <a:t>R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 </a:t>
                </a:r>
                <a:r>
                  <a:rPr lang="en-US" dirty="0"/>
                  <a:t>as</a:t>
                </a:r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590800"/>
            <a:ext cx="16478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862" y="4114800"/>
            <a:ext cx="22002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5562600"/>
            <a:ext cx="13525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643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Is That a </a:t>
            </a:r>
            <a:r>
              <a:rPr lang="en-US" dirty="0" smtClean="0"/>
              <a:t>“Good” </a:t>
            </a:r>
            <a:r>
              <a:rPr lang="en-US" dirty="0"/>
              <a:t>Goodness-of-Fit?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dirty="0"/>
              </a:p>
              <a:p>
                <a:r>
                  <a:rPr lang="en-US" dirty="0" smtClean="0"/>
                  <a:t>A </a:t>
                </a:r>
                <a:r>
                  <a:rPr lang="en-US" dirty="0"/>
                  <a:t>logical question to ask when we see a measure of a </a:t>
                </a:r>
                <a:r>
                  <a:rPr lang="en-US" dirty="0" smtClean="0"/>
                  <a:t>model's goodness-of-fit </a:t>
                </a:r>
                <a:r>
                  <a:rPr lang="en-US" dirty="0"/>
                  <a:t>is </a:t>
                </a:r>
                <a:r>
                  <a:rPr lang="en-US" dirty="0" smtClean="0"/>
                  <a:t>“What </a:t>
                </a:r>
                <a:r>
                  <a:rPr lang="en-US" dirty="0"/>
                  <a:t>is a good or bad value for the root MSE </a:t>
                </a:r>
                <a:r>
                  <a:rPr lang="en-US" dirty="0" smtClean="0"/>
                  <a:t>and/or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?</a:t>
                </a:r>
                <a:r>
                  <a:rPr lang="en-US" dirty="0" smtClean="0"/>
                  <a:t>”</a:t>
                </a:r>
                <a:endParaRPr lang="en-US" dirty="0"/>
              </a:p>
              <a:p>
                <a:r>
                  <a:rPr lang="en-US" dirty="0" smtClean="0"/>
                  <a:t>This </a:t>
                </a:r>
                <a:r>
                  <a:rPr lang="en-US" dirty="0"/>
                  <a:t>is not an easy question to answer. </a:t>
                </a:r>
                <a:endParaRPr lang="en-US" dirty="0" smtClean="0"/>
              </a:p>
              <a:p>
                <a:r>
                  <a:rPr lang="en-US" dirty="0" smtClean="0"/>
                  <a:t>In </a:t>
                </a:r>
                <a:r>
                  <a:rPr lang="en-US" dirty="0"/>
                  <a:t>part, the answer depends on what you are trying to do with the model.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r="-2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450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sz="3600" dirty="0"/>
                  <a:t>Uncertainty about Individual Components </a:t>
                </a:r>
                <a:r>
                  <a:rPr lang="en-US" sz="3600" dirty="0" smtClean="0"/>
                  <a:t/>
                </a:r>
                <a:br>
                  <a:rPr lang="en-US" sz="3600" dirty="0" smtClean="0"/>
                </a:br>
                <a:r>
                  <a:rPr lang="en-US" sz="3600" dirty="0" smtClean="0"/>
                  <a:t>of </a:t>
                </a:r>
                <a:r>
                  <a:rPr lang="en-US" sz="3600" dirty="0"/>
                  <a:t>the Sample Regression Model: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</m:acc>
                    <m:r>
                      <a:rPr lang="en-US" sz="3600" i="1" baseline="30000">
                        <a:latin typeface="Cambria Math"/>
                      </a:rPr>
                      <m:t>2</m:t>
                    </m:r>
                  </m:oMath>
                </a14:m>
                <a:r>
                  <a:rPr lang="en-US" sz="3600" baseline="30000" dirty="0"/>
                  <a:t/>
                </a:r>
                <a:br>
                  <a:rPr lang="en-US" sz="3600" baseline="30000" dirty="0"/>
                </a:br>
                <a:endParaRPr lang="en-US" sz="36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A </a:t>
                </a:r>
                <a:r>
                  <a:rPr lang="en-US" dirty="0"/>
                  <a:t>crucial part of the uncertainty in OLS regression models is </a:t>
                </a:r>
                <a:r>
                  <a:rPr lang="en-US" dirty="0" smtClean="0"/>
                  <a:t>the degree </a:t>
                </a:r>
                <a:r>
                  <a:rPr lang="en-US" dirty="0"/>
                  <a:t>of uncertainty about individual estimates of </a:t>
                </a:r>
                <a:r>
                  <a:rPr lang="en-US" dirty="0" smtClean="0"/>
                  <a:t>population parameter </a:t>
                </a:r>
                <a:r>
                  <a:rPr lang="en-US" dirty="0"/>
                  <a:t>values from the sample regression model. </a:t>
                </a:r>
              </a:p>
              <a:p>
                <a:r>
                  <a:rPr lang="en-US" dirty="0" smtClean="0"/>
                  <a:t>One </a:t>
                </a:r>
                <a:r>
                  <a:rPr lang="en-US" dirty="0"/>
                  <a:t>estimate that factors into the calculations of our </a:t>
                </a:r>
                <a:r>
                  <a:rPr lang="en-US" dirty="0" smtClean="0"/>
                  <a:t>uncertainty about </a:t>
                </a:r>
                <a:r>
                  <a:rPr lang="en-US" dirty="0"/>
                  <a:t>each of the population parameters is the estimated variance </a:t>
                </a:r>
                <a:r>
                  <a:rPr lang="en-US" dirty="0" smtClean="0"/>
                  <a:t>of the </a:t>
                </a:r>
                <a:r>
                  <a:rPr lang="en-US" dirty="0"/>
                  <a:t>population stochastic component,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𝑢</m:t>
                        </m:r>
                      </m:e>
                      <m:sub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  <a:endParaRPr lang="en-US" dirty="0" smtClean="0"/>
              </a:p>
              <a:p>
                <a:r>
                  <a:rPr lang="en-US" dirty="0" smtClean="0"/>
                  <a:t>This </a:t>
                </a:r>
                <a:r>
                  <a:rPr lang="en-US" dirty="0"/>
                  <a:t>unseen variance</a:t>
                </a:r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</m:acc>
                    <m:r>
                      <a:rPr lang="en-US" i="1" baseline="30000">
                        <a:latin typeface="Cambria Math"/>
                      </a:rPr>
                      <m:t>2</m:t>
                    </m:r>
                  </m:oMath>
                </a14:m>
                <a:r>
                  <a:rPr lang="en-US" dirty="0"/>
                  <a:t>, is estimated from the residuals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 after </a:t>
                </a:r>
                <a:r>
                  <a:rPr lang="en-US" dirty="0" smtClean="0"/>
                  <a:t>the parameters </a:t>
                </a:r>
                <a:r>
                  <a:rPr lang="en-US" dirty="0"/>
                  <a:t>for the sample regression model have been estimated </a:t>
                </a:r>
                <a:r>
                  <a:rPr lang="en-US" dirty="0" smtClean="0"/>
                  <a:t>by the </a:t>
                </a:r>
                <a:r>
                  <a:rPr lang="en-US" dirty="0"/>
                  <a:t>following formula</a:t>
                </a:r>
                <a:r>
                  <a:rPr lang="en-US" dirty="0" smtClean="0"/>
                  <a:t>: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85" t="-2695" r="-2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486400"/>
            <a:ext cx="16287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643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/>
                  <a:t>Uncertainty about Individual Components </a:t>
                </a:r>
                <a:br>
                  <a:rPr lang="en-US" sz="3200" dirty="0"/>
                </a:br>
                <a:r>
                  <a:rPr lang="en-US" sz="3200" dirty="0"/>
                  <a:t>of the Sample Regression Model: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</m:acc>
                    <m:r>
                      <a:rPr lang="en-US" sz="3200" i="1" baseline="30000">
                        <a:latin typeface="Cambria Math"/>
                      </a:rPr>
                      <m:t>2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3723" b="-14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Looking </a:t>
                </a:r>
                <a:r>
                  <a:rPr lang="en-US" dirty="0"/>
                  <a:t>at this formula, we can see two components </a:t>
                </a:r>
                <a:r>
                  <a:rPr lang="en-US" dirty="0" smtClean="0"/>
                  <a:t>that play </a:t>
                </a:r>
                <a:r>
                  <a:rPr lang="en-US" dirty="0"/>
                  <a:t>a role in determining the magnitude of this estimate.</a:t>
                </a:r>
              </a:p>
              <a:p>
                <a:pPr lvl="1"/>
                <a:r>
                  <a:rPr lang="en-US" dirty="0" smtClean="0"/>
                  <a:t>The </a:t>
                </a:r>
                <a:r>
                  <a:rPr lang="en-US" dirty="0"/>
                  <a:t>first component comes from the individual residual values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).</a:t>
                </a:r>
              </a:p>
              <a:p>
                <a:pPr lvl="1"/>
                <a:r>
                  <a:rPr lang="en-US" dirty="0"/>
                  <a:t>Remember that these values (calculated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−  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 smtClean="0"/>
                  <a:t>) are </a:t>
                </a:r>
                <a:r>
                  <a:rPr lang="en-US" dirty="0"/>
                  <a:t>the vertical distance between each observed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value and </a:t>
                </a:r>
                <a:r>
                  <a:rPr lang="en-US" dirty="0" smtClean="0"/>
                  <a:t>the regression </a:t>
                </a:r>
                <a:r>
                  <a:rPr lang="en-US" dirty="0"/>
                  <a:t>line. </a:t>
                </a:r>
              </a:p>
              <a:p>
                <a:pPr lvl="1"/>
                <a:r>
                  <a:rPr lang="en-US" dirty="0" smtClean="0"/>
                  <a:t>The </a:t>
                </a:r>
                <a:r>
                  <a:rPr lang="en-US" dirty="0"/>
                  <a:t>larger these values are, the further </a:t>
                </a:r>
                <a:r>
                  <a:rPr lang="en-US" dirty="0" smtClean="0"/>
                  <a:t>the individual </a:t>
                </a:r>
                <a:r>
                  <a:rPr lang="en-US" dirty="0"/>
                  <a:t>cases are from the regression line.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The </a:t>
                </a:r>
                <a:r>
                  <a:rPr lang="en-US" dirty="0"/>
                  <a:t>second component of this formula comes from </a:t>
                </a:r>
                <a:r>
                  <a:rPr lang="en-US" dirty="0" smtClean="0"/>
                  <a:t>n, </a:t>
                </a:r>
                <a:r>
                  <a:rPr lang="en-US" dirty="0"/>
                  <a:t>the sample size.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The </a:t>
                </a:r>
                <a:r>
                  <a:rPr lang="en-US" dirty="0"/>
                  <a:t>larger the sample size, the smaller the variance of the estimate.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815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524000"/>
            <a:ext cx="16287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450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/>
                  <a:t>The variance and standard</a:t>
                </a:r>
                <a:br>
                  <a:rPr lang="en-US" sz="3200" dirty="0"/>
                </a:br>
                <a:r>
                  <a:rPr lang="en-US" sz="3200" dirty="0"/>
                  <a:t>errors for the slope parameter estimate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</m:acc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4787" b="-15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Once </a:t>
                </a:r>
                <a:r>
                  <a:rPr lang="en-US" dirty="0"/>
                  <a:t>we have estimated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</m:acc>
                    <m:r>
                      <a:rPr lang="en-US" i="1" baseline="30000">
                        <a:latin typeface="Cambria Math"/>
                      </a:rPr>
                      <m:t>2</m:t>
                    </m:r>
                  </m:oMath>
                </a14:m>
                <a:r>
                  <a:rPr lang="en-US" dirty="0"/>
                  <a:t>, the variance and </a:t>
                </a:r>
                <a:r>
                  <a:rPr lang="en-US" dirty="0" smtClean="0"/>
                  <a:t>standard errors </a:t>
                </a:r>
                <a:r>
                  <a:rPr lang="en-US" dirty="0"/>
                  <a:t>for the slope parameter estimate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</m:acc>
                  </m:oMath>
                </a14:m>
                <a:r>
                  <a:rPr lang="en-US" dirty="0"/>
                  <a:t>) are </a:t>
                </a:r>
                <a:r>
                  <a:rPr lang="en-US" dirty="0" smtClean="0"/>
                  <a:t>then estimated </a:t>
                </a:r>
                <a:r>
                  <a:rPr lang="en-US" dirty="0"/>
                  <a:t>from the following formulae: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In </a:t>
                </a:r>
                <a:r>
                  <a:rPr lang="en-US" dirty="0"/>
                  <a:t>the numerator, we </a:t>
                </a:r>
                <a:r>
                  <a:rPr lang="en-US" dirty="0" smtClean="0"/>
                  <a:t>find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</m:acc>
                  </m:oMath>
                </a14:m>
                <a:r>
                  <a:rPr lang="en-US" dirty="0"/>
                  <a:t> values. So the larger these values are, the </a:t>
                </a:r>
                <a:r>
                  <a:rPr lang="en-US" dirty="0" smtClean="0"/>
                  <a:t>larger will </a:t>
                </a:r>
                <a:r>
                  <a:rPr lang="en-US" dirty="0"/>
                  <a:t>be the variance and standard error of the slope </a:t>
                </a:r>
                <a:r>
                  <a:rPr lang="en-US" dirty="0" smtClean="0"/>
                  <a:t>parameter estimate.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481" t="-3504" r="-963"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066" y="2895600"/>
            <a:ext cx="42100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117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3200" dirty="0">
                    <a:solidFill>
                      <a:prstClr val="black"/>
                    </a:solidFill>
                  </a:rPr>
                  <a:t>The variance and standard</a:t>
                </a:r>
                <a:br>
                  <a:rPr lang="en-US" sz="3200" dirty="0">
                    <a:solidFill>
                      <a:prstClr val="black"/>
                    </a:solidFill>
                  </a:rPr>
                </a:br>
                <a:r>
                  <a:rPr lang="en-US" sz="3200" dirty="0">
                    <a:solidFill>
                      <a:prstClr val="black"/>
                    </a:solidFill>
                  </a:rPr>
                  <a:t>errors for the slope parameter estimate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4787" b="-15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In </a:t>
                </a:r>
                <a:r>
                  <a:rPr lang="en-US" dirty="0"/>
                  <a:t>the denominator in this equation, we see the </a:t>
                </a:r>
                <a:r>
                  <a:rPr lang="en-US" dirty="0" smtClean="0"/>
                  <a:t>term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</m:e>
                        </m:d>
                        <m:r>
                          <a:rPr lang="en-US" b="0" i="1" baseline="30000" smtClean="0">
                            <a:latin typeface="Cambria Math"/>
                          </a:rPr>
                          <m:t>2</m:t>
                        </m:r>
                      </m:e>
                    </m:nary>
                  </m:oMath>
                </a14:m>
                <a:r>
                  <a:rPr lang="en-US" dirty="0"/>
                  <a:t>, which is a measure of the </a:t>
                </a:r>
                <a:r>
                  <a:rPr lang="en-US" dirty="0" smtClean="0"/>
                  <a:t>variation of </a:t>
                </a:r>
                <a:r>
                  <a:rPr lang="en-US" dirty="0"/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values around their mean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/>
                  <a:t>).</a:t>
                </a:r>
                <a:endParaRPr lang="en-US" dirty="0" smtClean="0"/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greater </a:t>
                </a:r>
                <a:r>
                  <a:rPr lang="en-US" dirty="0" smtClean="0"/>
                  <a:t>this variation</a:t>
                </a:r>
                <a:r>
                  <a:rPr lang="en-US" dirty="0"/>
                  <a:t>, the smaller will be the variance and standard error </a:t>
                </a:r>
                <a:r>
                  <a:rPr lang="en-US" dirty="0" smtClean="0"/>
                  <a:t>of the </a:t>
                </a:r>
                <a:r>
                  <a:rPr lang="en-US" dirty="0"/>
                  <a:t>slope parameter estimate. </a:t>
                </a:r>
                <a:endParaRPr lang="en-US" dirty="0" smtClean="0"/>
              </a:p>
              <a:p>
                <a:r>
                  <a:rPr lang="en-US" dirty="0" smtClean="0"/>
                  <a:t>This </a:t>
                </a:r>
                <a:r>
                  <a:rPr lang="en-US" dirty="0"/>
                  <a:t>is an important property; in real-world terms it means that the more variation we have in </a:t>
                </a:r>
                <a:r>
                  <a:rPr lang="en-US" dirty="0" smtClean="0"/>
                  <a:t>X, the more </a:t>
                </a:r>
                <a:r>
                  <a:rPr lang="en-US" dirty="0"/>
                  <a:t>precisely we will be able to estimate the relationship </a:t>
                </a:r>
                <a:r>
                  <a:rPr lang="en-US" dirty="0" smtClean="0"/>
                  <a:t>between X </a:t>
                </a:r>
                <a:r>
                  <a:rPr lang="en-US" dirty="0"/>
                  <a:t>and </a:t>
                </a:r>
                <a:r>
                  <a:rPr lang="en-US" dirty="0" smtClean="0"/>
                  <a:t>Y.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963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1524000"/>
            <a:ext cx="42100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312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3200" dirty="0"/>
                  <a:t>The variance and standard errors for the intercept </a:t>
                </a:r>
                <a:r>
                  <a:rPr lang="en-US" sz="3200" dirty="0" smtClean="0"/>
                  <a:t>parameter estimate </a:t>
                </a:r>
                <a:r>
                  <a:rPr lang="en-US" sz="3200" dirty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</m:acc>
                  </m:oMath>
                </a14:m>
                <a:r>
                  <a:rPr lang="en-US" sz="3200" dirty="0"/>
                  <a:t>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3723" b="-14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The </a:t>
                </a:r>
                <a:r>
                  <a:rPr lang="en-US" dirty="0"/>
                  <a:t>variance and standard errors for the intercept </a:t>
                </a:r>
                <a:r>
                  <a:rPr lang="en-US" dirty="0" smtClean="0"/>
                  <a:t>parameter estimate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</m:acc>
                  </m:oMath>
                </a14:m>
                <a:r>
                  <a:rPr lang="en-US" dirty="0"/>
                  <a:t>) are then estimated from the </a:t>
                </a:r>
                <a:r>
                  <a:rPr lang="en-US" dirty="0" smtClean="0"/>
                  <a:t>following formulae</a:t>
                </a:r>
                <a:r>
                  <a:rPr lang="en-US" dirty="0"/>
                  <a:t>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814" y="3505200"/>
            <a:ext cx="45339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064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Confidence Intervals about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Parameter </a:t>
            </a:r>
            <a:r>
              <a:rPr lang="en-US" dirty="0"/>
              <a:t>Estimates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In </a:t>
            </a:r>
            <a:r>
              <a:rPr lang="en-US" dirty="0"/>
              <a:t>Chapter 6 we discussed how we use the normal </a:t>
            </a:r>
            <a:r>
              <a:rPr lang="en-US" dirty="0" smtClean="0"/>
              <a:t>distribution (supported </a:t>
            </a:r>
            <a:r>
              <a:rPr lang="en-US" dirty="0"/>
              <a:t>by the central limit theorem) to estimate </a:t>
            </a:r>
            <a:r>
              <a:rPr lang="en-US" dirty="0" smtClean="0"/>
              <a:t>confidence intervals </a:t>
            </a:r>
            <a:r>
              <a:rPr lang="en-US" dirty="0"/>
              <a:t>for the unseen population mean from sample data.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go through the same logical steps to estimate confidence intervals </a:t>
            </a:r>
            <a:r>
              <a:rPr lang="en-US" dirty="0" smtClean="0"/>
              <a:t>for the </a:t>
            </a:r>
            <a:r>
              <a:rPr lang="en-US" dirty="0"/>
              <a:t>unseen parameters from the population regression model by using </a:t>
            </a:r>
            <a:r>
              <a:rPr lang="en-US" dirty="0" smtClean="0"/>
              <a:t>the results </a:t>
            </a:r>
            <a:r>
              <a:rPr lang="en-US" dirty="0"/>
              <a:t>from the sample regression model.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formulae for estimating confidence intervals are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where </a:t>
            </a:r>
            <a:r>
              <a:rPr lang="en-US" dirty="0"/>
              <a:t>the value for </a:t>
            </a:r>
            <a:r>
              <a:rPr lang="en-US" dirty="0" smtClean="0"/>
              <a:t>t </a:t>
            </a:r>
            <a:r>
              <a:rPr lang="en-US" dirty="0"/>
              <a:t>is determined from the </a:t>
            </a:r>
            <a:r>
              <a:rPr lang="en-US" dirty="0" smtClean="0"/>
              <a:t>t-table </a:t>
            </a:r>
            <a:r>
              <a:rPr lang="en-US" dirty="0"/>
              <a:t>such as the one provided </a:t>
            </a:r>
            <a:r>
              <a:rPr lang="en-US" dirty="0" smtClean="0"/>
              <a:t>in Appendix </a:t>
            </a:r>
            <a:r>
              <a:rPr lang="en-US" dirty="0"/>
              <a:t>B.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63" y="4495800"/>
            <a:ext cx="204787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722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Two-Variable Regression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</a:t>
            </a:r>
            <a:r>
              <a:rPr lang="en-US" dirty="0"/>
              <a:t>are now almost ready for multiple regression in which we are able </a:t>
            </a:r>
            <a:r>
              <a:rPr lang="en-US" dirty="0" smtClean="0"/>
              <a:t>to “control for” </a:t>
            </a:r>
            <a:r>
              <a:rPr lang="en-US" dirty="0"/>
              <a:t>another variable </a:t>
            </a:r>
            <a:r>
              <a:rPr lang="en-US" dirty="0" smtClean="0"/>
              <a:t>(Z) </a:t>
            </a:r>
            <a:r>
              <a:rPr lang="en-US" dirty="0"/>
              <a:t>as we measure </a:t>
            </a:r>
            <a:r>
              <a:rPr lang="en-US" dirty="0" smtClean="0"/>
              <a:t>the relationship </a:t>
            </a:r>
            <a:r>
              <a:rPr lang="en-US" dirty="0"/>
              <a:t>between our independent variable of interest </a:t>
            </a:r>
            <a:r>
              <a:rPr lang="en-US" dirty="0" smtClean="0"/>
              <a:t>(X) and our </a:t>
            </a:r>
            <a:r>
              <a:rPr lang="en-US" dirty="0"/>
              <a:t>dependent variable </a:t>
            </a:r>
            <a:r>
              <a:rPr lang="en-US" dirty="0" smtClean="0"/>
              <a:t>(Y).</a:t>
            </a:r>
          </a:p>
          <a:p>
            <a:r>
              <a:rPr lang="en-US" dirty="0" smtClean="0"/>
              <a:t>Bivariate </a:t>
            </a:r>
            <a:r>
              <a:rPr lang="en-US" dirty="0"/>
              <a:t>or </a:t>
            </a:r>
            <a:r>
              <a:rPr lang="en-US" dirty="0" smtClean="0"/>
              <a:t>“two-variable regression” </a:t>
            </a:r>
            <a:r>
              <a:rPr lang="en-US" dirty="0"/>
              <a:t>is an important step toward the multiple </a:t>
            </a:r>
            <a:r>
              <a:rPr lang="en-US" dirty="0" smtClean="0"/>
              <a:t>regression model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337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Traditional OLS hypothesis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The </a:t>
            </a:r>
            <a:r>
              <a:rPr lang="en-US" dirty="0"/>
              <a:t>traditional approach to hypothesis testing with OLS </a:t>
            </a:r>
            <a:r>
              <a:rPr lang="en-US" dirty="0" smtClean="0"/>
              <a:t>regression is </a:t>
            </a:r>
            <a:r>
              <a:rPr lang="en-US" dirty="0"/>
              <a:t>that we specify a null hypothesis and an </a:t>
            </a:r>
            <a:r>
              <a:rPr lang="en-US" dirty="0" smtClean="0"/>
              <a:t>alternative hypothesis </a:t>
            </a:r>
            <a:r>
              <a:rPr lang="en-US" dirty="0"/>
              <a:t>and then compare the two. </a:t>
            </a:r>
            <a:endParaRPr lang="en-US" dirty="0" smtClean="0"/>
          </a:p>
          <a:p>
            <a:r>
              <a:rPr lang="en-US" dirty="0" smtClean="0"/>
              <a:t>Although </a:t>
            </a:r>
            <a:r>
              <a:rPr lang="en-US" dirty="0"/>
              <a:t>we can </a:t>
            </a:r>
            <a:r>
              <a:rPr lang="en-US" dirty="0" smtClean="0"/>
              <a:t>test hypotheses </a:t>
            </a:r>
            <a:r>
              <a:rPr lang="en-US" dirty="0"/>
              <a:t>about either the slope or the intercept parameter, we </a:t>
            </a:r>
            <a:r>
              <a:rPr lang="en-US" dirty="0" smtClean="0"/>
              <a:t>are usually </a:t>
            </a:r>
            <a:r>
              <a:rPr lang="en-US" dirty="0"/>
              <a:t>more concerned with tests about the slope parameter.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particular, we are usually concerned with testing the </a:t>
            </a:r>
            <a:r>
              <a:rPr lang="en-US" dirty="0" smtClean="0"/>
              <a:t>hypothesis that </a:t>
            </a:r>
            <a:r>
              <a:rPr lang="en-US" dirty="0"/>
              <a:t>the population slope parameter is equal to zero. 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logic </a:t>
            </a:r>
            <a:r>
              <a:rPr lang="en-US" dirty="0" smtClean="0"/>
              <a:t>of this </a:t>
            </a:r>
            <a:r>
              <a:rPr lang="en-US" dirty="0"/>
              <a:t>hypothesis test corresponds closely with the logic of </a:t>
            </a:r>
            <a:r>
              <a:rPr lang="en-US" dirty="0" smtClean="0"/>
              <a:t>the bivariate </a:t>
            </a:r>
            <a:r>
              <a:rPr lang="en-US" dirty="0"/>
              <a:t>hypothesis tests introduced in Chapter 7. </a:t>
            </a:r>
            <a:endParaRPr lang="en-US" dirty="0" smtClean="0"/>
          </a:p>
          <a:p>
            <a:pPr lvl="1"/>
            <a:r>
              <a:rPr lang="en-US" dirty="0" smtClean="0"/>
              <a:t>We </a:t>
            </a:r>
            <a:r>
              <a:rPr lang="en-US" dirty="0"/>
              <a:t>observe a sample slope parameter, which is an estimate of the </a:t>
            </a:r>
            <a:r>
              <a:rPr lang="en-US" dirty="0" smtClean="0"/>
              <a:t>population slope.</a:t>
            </a:r>
          </a:p>
          <a:p>
            <a:pPr lvl="1"/>
            <a:r>
              <a:rPr lang="en-US" dirty="0" smtClean="0"/>
              <a:t>Then</a:t>
            </a:r>
            <a:r>
              <a:rPr lang="en-US" dirty="0"/>
              <a:t>, from the value of this parameter estimate, </a:t>
            </a:r>
            <a:r>
              <a:rPr lang="en-US" dirty="0" smtClean="0"/>
              <a:t>the confidence </a:t>
            </a:r>
            <a:r>
              <a:rPr lang="en-US" dirty="0"/>
              <a:t>interval around it, and the size of our sample, </a:t>
            </a:r>
            <a:r>
              <a:rPr lang="en-US" dirty="0" smtClean="0"/>
              <a:t>we evaluate </a:t>
            </a:r>
            <a:r>
              <a:rPr lang="en-US" dirty="0"/>
              <a:t>how likely it is that we observe this sample slope if </a:t>
            </a:r>
            <a:r>
              <a:rPr lang="en-US" dirty="0" smtClean="0"/>
              <a:t>the true </a:t>
            </a:r>
            <a:r>
              <a:rPr lang="en-US" dirty="0"/>
              <a:t>but unobserved population slope is equal to zero. </a:t>
            </a:r>
            <a:endParaRPr lang="en-US" dirty="0" smtClean="0"/>
          </a:p>
          <a:p>
            <a:pPr lvl="1"/>
            <a:r>
              <a:rPr lang="en-US" dirty="0" smtClean="0"/>
              <a:t>If </a:t>
            </a:r>
            <a:r>
              <a:rPr lang="en-US" dirty="0"/>
              <a:t>the </a:t>
            </a:r>
            <a:r>
              <a:rPr lang="en-US" dirty="0" smtClean="0"/>
              <a:t>answer is “very </a:t>
            </a:r>
            <a:r>
              <a:rPr lang="en-US" dirty="0"/>
              <a:t>likely</a:t>
            </a:r>
            <a:r>
              <a:rPr lang="en-US" dirty="0" smtClean="0"/>
              <a:t>,” </a:t>
            </a:r>
            <a:r>
              <a:rPr lang="en-US" dirty="0"/>
              <a:t>then we conclude that the population slope </a:t>
            </a:r>
            <a:r>
              <a:rPr lang="en-US" dirty="0" smtClean="0"/>
              <a:t>is equal </a:t>
            </a:r>
            <a:r>
              <a:rPr lang="en-US" dirty="0"/>
              <a:t>to zero.</a:t>
            </a:r>
          </a:p>
        </p:txBody>
      </p:sp>
    </p:spTree>
    <p:extLst>
      <p:ext uri="{BB962C8B-B14F-4D97-AF65-F5344CB8AC3E}">
        <p14:creationId xmlns:p14="http://schemas.microsoft.com/office/powerpoint/2010/main" val="289064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Two-Tailed Hypothesis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The </a:t>
            </a:r>
            <a:r>
              <a:rPr lang="en-US" dirty="0"/>
              <a:t>most common form of statistical hypothesis tests about </a:t>
            </a:r>
            <a:r>
              <a:rPr lang="en-US" dirty="0" smtClean="0"/>
              <a:t>the parameters </a:t>
            </a:r>
            <a:r>
              <a:rPr lang="en-US" dirty="0"/>
              <a:t>from an OLS regression model is a two-tailed </a:t>
            </a:r>
            <a:r>
              <a:rPr lang="en-US" dirty="0" smtClean="0"/>
              <a:t>hypothesis test </a:t>
            </a:r>
            <a:r>
              <a:rPr lang="en-US" dirty="0"/>
              <a:t>that the slope parameter is equal to zero.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is expressed </a:t>
            </a:r>
            <a:r>
              <a:rPr lang="en-US" dirty="0" smtClean="0"/>
              <a:t>as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where H</a:t>
            </a:r>
            <a:r>
              <a:rPr lang="en-US" baseline="-25000" dirty="0" smtClean="0"/>
              <a:t>0</a:t>
            </a:r>
            <a:r>
              <a:rPr lang="en-US" dirty="0" smtClean="0"/>
              <a:t> </a:t>
            </a:r>
            <a:r>
              <a:rPr lang="en-US" dirty="0"/>
              <a:t>is the null hypothesis and </a:t>
            </a:r>
            <a:r>
              <a:rPr lang="en-US" dirty="0" smtClean="0"/>
              <a:t>H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is </a:t>
            </a:r>
            <a:r>
              <a:rPr lang="en-US" dirty="0" smtClean="0"/>
              <a:t>the alternative </a:t>
            </a:r>
            <a:r>
              <a:rPr lang="en-US" dirty="0"/>
              <a:t>hypothesis. </a:t>
            </a:r>
            <a:endParaRPr lang="en-US" dirty="0" smtClean="0"/>
          </a:p>
          <a:p>
            <a:r>
              <a:rPr lang="en-US" dirty="0" smtClean="0"/>
              <a:t>Note </a:t>
            </a:r>
            <a:r>
              <a:rPr lang="en-US" dirty="0"/>
              <a:t>that these two rival hypotheses </a:t>
            </a:r>
            <a:r>
              <a:rPr lang="en-US" dirty="0" smtClean="0"/>
              <a:t>are expressed </a:t>
            </a:r>
            <a:r>
              <a:rPr lang="en-US" dirty="0"/>
              <a:t>in terms of the slope parameter from the </a:t>
            </a:r>
            <a:r>
              <a:rPr lang="en-US" dirty="0" smtClean="0"/>
              <a:t>population regression </a:t>
            </a:r>
            <a:r>
              <a:rPr lang="en-US" dirty="0"/>
              <a:t>model. 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test which of these two hypotheses </a:t>
            </a:r>
            <a:r>
              <a:rPr lang="en-US" dirty="0" smtClean="0"/>
              <a:t>is supported</a:t>
            </a:r>
            <a:r>
              <a:rPr lang="en-US" dirty="0"/>
              <a:t>, we calculate a </a:t>
            </a:r>
            <a:r>
              <a:rPr lang="en-US" dirty="0" smtClean="0"/>
              <a:t>t-ratio </a:t>
            </a:r>
            <a:r>
              <a:rPr lang="en-US" dirty="0"/>
              <a:t>in which </a:t>
            </a:r>
            <a:r>
              <a:rPr lang="en-US" dirty="0" smtClean="0">
                <a:latin typeface="Cambria Math"/>
                <a:ea typeface="Cambria Math"/>
              </a:rPr>
              <a:t>𝛽</a:t>
            </a:r>
            <a:r>
              <a:rPr lang="en-US" dirty="0" smtClean="0"/>
              <a:t> </a:t>
            </a:r>
            <a:r>
              <a:rPr lang="en-US" dirty="0"/>
              <a:t>is </a:t>
            </a:r>
            <a:r>
              <a:rPr lang="en-US" dirty="0" smtClean="0"/>
              <a:t>set equal </a:t>
            </a:r>
            <a:r>
              <a:rPr lang="en-US" dirty="0"/>
              <a:t>to the value specified in the null hypothesis (in this </a:t>
            </a:r>
            <a:r>
              <a:rPr lang="en-US" dirty="0" smtClean="0"/>
              <a:t>case zero </a:t>
            </a:r>
            <a:r>
              <a:rPr lang="en-US" dirty="0"/>
              <a:t>because H</a:t>
            </a:r>
            <a:r>
              <a:rPr lang="en-US" baseline="-25000" dirty="0"/>
              <a:t>0 </a:t>
            </a:r>
            <a:r>
              <a:rPr lang="en-US" dirty="0" smtClean="0"/>
              <a:t>:</a:t>
            </a:r>
            <a:r>
              <a:rPr lang="en-US" dirty="0">
                <a:latin typeface="Cambria Math"/>
                <a:ea typeface="Cambria Math"/>
              </a:rPr>
              <a:t> </a:t>
            </a:r>
            <a:r>
              <a:rPr lang="en-US" dirty="0" smtClean="0">
                <a:latin typeface="Cambria Math"/>
                <a:ea typeface="Cambria Math"/>
              </a:rPr>
              <a:t>𝛽=0</a:t>
            </a:r>
            <a:r>
              <a:rPr lang="en-US" dirty="0" smtClean="0"/>
              <a:t>), </a:t>
            </a:r>
            <a:r>
              <a:rPr lang="en-US" dirty="0"/>
              <a:t>which we represent as </a:t>
            </a:r>
            <a:r>
              <a:rPr lang="en-US" dirty="0" smtClean="0">
                <a:latin typeface="Cambria Math"/>
                <a:ea typeface="Cambria Math"/>
              </a:rPr>
              <a:t>𝛽*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590800"/>
            <a:ext cx="11239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118" y="5410200"/>
            <a:ext cx="16573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722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Relationship between Confidence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Intervals </a:t>
            </a:r>
            <a:r>
              <a:rPr lang="en-US" sz="3200" dirty="0"/>
              <a:t>and Two-Tailed Hypothesis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These </a:t>
            </a:r>
            <a:r>
              <a:rPr lang="en-US" dirty="0"/>
              <a:t>two methods for </a:t>
            </a:r>
            <a:r>
              <a:rPr lang="en-US" dirty="0" smtClean="0"/>
              <a:t>making inferences </a:t>
            </a:r>
            <a:r>
              <a:rPr lang="en-US" dirty="0"/>
              <a:t>are m</a:t>
            </a:r>
            <a:r>
              <a:rPr lang="en-US" dirty="0" smtClean="0"/>
              <a:t>athematically </a:t>
            </a:r>
            <a:r>
              <a:rPr lang="en-US" dirty="0"/>
              <a:t>related to each other.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can </a:t>
            </a:r>
            <a:r>
              <a:rPr lang="en-US" dirty="0" smtClean="0"/>
              <a:t>tell this </a:t>
            </a:r>
            <a:r>
              <a:rPr lang="en-US" dirty="0"/>
              <a:t>because they each rely on the </a:t>
            </a:r>
            <a:r>
              <a:rPr lang="en-US" dirty="0" smtClean="0"/>
              <a:t>t-table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relationship </a:t>
            </a:r>
            <a:r>
              <a:rPr lang="en-US" dirty="0" smtClean="0"/>
              <a:t>between the </a:t>
            </a:r>
            <a:r>
              <a:rPr lang="en-US" dirty="0"/>
              <a:t>two is such that, if the </a:t>
            </a:r>
            <a:r>
              <a:rPr lang="en-US" dirty="0" smtClean="0"/>
              <a:t>95% </a:t>
            </a:r>
            <a:r>
              <a:rPr lang="en-US" dirty="0"/>
              <a:t>confidence interval does </a:t>
            </a:r>
            <a:r>
              <a:rPr lang="en-US" dirty="0" smtClean="0"/>
              <a:t>not include </a:t>
            </a:r>
            <a:r>
              <a:rPr lang="en-US" dirty="0"/>
              <a:t>a particular value, then the null hypothesis that </a:t>
            </a:r>
            <a:r>
              <a:rPr lang="en-US" dirty="0" smtClean="0"/>
              <a:t>the population </a:t>
            </a:r>
            <a:r>
              <a:rPr lang="en-US" dirty="0"/>
              <a:t>parameter equals that value (a two-tailed </a:t>
            </a:r>
            <a:r>
              <a:rPr lang="en-US" dirty="0" smtClean="0"/>
              <a:t>hypothesis test</a:t>
            </a:r>
            <a:r>
              <a:rPr lang="en-US" dirty="0"/>
              <a:t>) will have a </a:t>
            </a:r>
            <a:r>
              <a:rPr lang="en-US" dirty="0" smtClean="0"/>
              <a:t>p-value </a:t>
            </a:r>
            <a:r>
              <a:rPr lang="en-US" dirty="0"/>
              <a:t>smaller than .05.</a:t>
            </a:r>
          </a:p>
        </p:txBody>
      </p:sp>
    </p:spTree>
    <p:extLst>
      <p:ext uri="{BB962C8B-B14F-4D97-AF65-F5344CB8AC3E}">
        <p14:creationId xmlns:p14="http://schemas.microsoft.com/office/powerpoint/2010/main" val="289064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One-Tailed Hypothesis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Most </a:t>
            </a:r>
            <a:r>
              <a:rPr lang="en-US" dirty="0"/>
              <a:t>political science hypotheses are that a parameter is either </a:t>
            </a:r>
            <a:r>
              <a:rPr lang="en-US" dirty="0" smtClean="0"/>
              <a:t>positive or </a:t>
            </a:r>
            <a:r>
              <a:rPr lang="en-US" dirty="0"/>
              <a:t>negative and not just that the parameter is different from zero.  This is what we call a ``directional hypothesis.'' </a:t>
            </a:r>
            <a:endParaRPr lang="en-US" dirty="0" smtClean="0"/>
          </a:p>
          <a:p>
            <a:r>
              <a:rPr lang="en-US" dirty="0" smtClean="0"/>
              <a:t>When </a:t>
            </a:r>
            <a:r>
              <a:rPr lang="en-US" dirty="0"/>
              <a:t>our theory leads to a directional hypothesis, it </a:t>
            </a:r>
            <a:r>
              <a:rPr lang="en-US" dirty="0" smtClean="0"/>
              <a:t>is expressed </a:t>
            </a:r>
            <a:r>
              <a:rPr lang="en-US" dirty="0"/>
              <a:t>as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where </a:t>
            </a:r>
            <a:r>
              <a:rPr lang="en-US" dirty="0"/>
              <a:t>H</a:t>
            </a:r>
            <a:r>
              <a:rPr lang="en-US" baseline="-25000" dirty="0"/>
              <a:t>0</a:t>
            </a:r>
            <a:r>
              <a:rPr lang="en-US" dirty="0" smtClean="0"/>
              <a:t> </a:t>
            </a:r>
            <a:r>
              <a:rPr lang="en-US" dirty="0"/>
              <a:t>is the null hypothesis and </a:t>
            </a:r>
            <a:r>
              <a:rPr lang="en-US" dirty="0" smtClean="0"/>
              <a:t>H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is </a:t>
            </a:r>
            <a:r>
              <a:rPr lang="en-US" dirty="0" smtClean="0"/>
              <a:t>the alternative </a:t>
            </a:r>
            <a:r>
              <a:rPr lang="en-US" dirty="0"/>
              <a:t>hypothesis. </a:t>
            </a:r>
            <a:endParaRPr lang="en-US" dirty="0" smtClean="0"/>
          </a:p>
          <a:p>
            <a:r>
              <a:rPr lang="en-US" dirty="0" smtClean="0"/>
              <a:t>As </a:t>
            </a:r>
            <a:r>
              <a:rPr lang="en-US" dirty="0"/>
              <a:t>was the case with the two-tailed </a:t>
            </a:r>
            <a:r>
              <a:rPr lang="en-US" dirty="0" smtClean="0"/>
              <a:t>test, these </a:t>
            </a:r>
            <a:r>
              <a:rPr lang="en-US" dirty="0"/>
              <a:t>two rival hypotheses are expressed in terms of the </a:t>
            </a:r>
            <a:r>
              <a:rPr lang="en-US" dirty="0" smtClean="0"/>
              <a:t>slope parameter </a:t>
            </a:r>
            <a:r>
              <a:rPr lang="en-US" dirty="0"/>
              <a:t>from the population regression model. 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test which </a:t>
            </a:r>
            <a:r>
              <a:rPr lang="en-US" dirty="0" smtClean="0"/>
              <a:t>of these </a:t>
            </a:r>
            <a:r>
              <a:rPr lang="en-US" dirty="0"/>
              <a:t>two hypotheses is supported, we calculate a </a:t>
            </a:r>
            <a:r>
              <a:rPr lang="en-US" dirty="0" smtClean="0"/>
              <a:t>t-ratio where </a:t>
            </a:r>
            <a:r>
              <a:rPr lang="en-US" dirty="0">
                <a:latin typeface="Cambria Math"/>
                <a:ea typeface="Cambria Math"/>
              </a:rPr>
              <a:t>𝛽</a:t>
            </a:r>
            <a:r>
              <a:rPr lang="en-US" dirty="0" smtClean="0"/>
              <a:t> </a:t>
            </a:r>
            <a:r>
              <a:rPr lang="en-US" dirty="0"/>
              <a:t>is set equal to the value specified in the </a:t>
            </a:r>
            <a:r>
              <a:rPr lang="en-US" dirty="0" smtClean="0"/>
              <a:t>null hypothesis</a:t>
            </a:r>
            <a:r>
              <a:rPr lang="en-US" dirty="0"/>
              <a:t>, which we represent as </a:t>
            </a:r>
            <a:r>
              <a:rPr lang="en-US" dirty="0" smtClean="0">
                <a:latin typeface="Cambria Math"/>
                <a:ea typeface="Cambria Math"/>
              </a:rPr>
              <a:t>𝛽*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618" y="2585171"/>
            <a:ext cx="14478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722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OLS Assumptions and minimal mathematical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assumptions </a:t>
            </a:r>
            <a:r>
              <a:rPr lang="en-US" dirty="0"/>
              <a:t>about the population stochastic </a:t>
            </a:r>
            <a:r>
              <a:rPr lang="en-US" dirty="0" smtClean="0"/>
              <a:t>component</a:t>
            </a:r>
          </a:p>
          <a:p>
            <a:r>
              <a:rPr lang="en-US" dirty="0" smtClean="0"/>
              <a:t>assumptions </a:t>
            </a:r>
            <a:r>
              <a:rPr lang="en-US" dirty="0"/>
              <a:t>about our model specification </a:t>
            </a:r>
            <a:endParaRPr lang="en-US" dirty="0" smtClean="0"/>
          </a:p>
          <a:p>
            <a:r>
              <a:rPr lang="en-US" dirty="0" smtClean="0"/>
              <a:t>minimal </a:t>
            </a:r>
            <a:r>
              <a:rPr lang="en-US" dirty="0"/>
              <a:t>mathematical requirements</a:t>
            </a:r>
          </a:p>
        </p:txBody>
      </p:sp>
    </p:spTree>
    <p:extLst>
      <p:ext uri="{BB962C8B-B14F-4D97-AF65-F5344CB8AC3E}">
        <p14:creationId xmlns:p14="http://schemas.microsoft.com/office/powerpoint/2010/main" val="289064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Assumptions about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Population </a:t>
            </a:r>
            <a:r>
              <a:rPr lang="en-US" dirty="0"/>
              <a:t>Stochastic Component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The </a:t>
                </a:r>
                <a:r>
                  <a:rPr lang="en-US" dirty="0"/>
                  <a:t>most important assumptions about the population </a:t>
                </a:r>
                <a:r>
                  <a:rPr lang="en-US" dirty="0" smtClean="0"/>
                  <a:t>stochastic component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𝑢</m:t>
                        </m:r>
                      </m:e>
                      <m:sub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about its distribution. These can be </a:t>
                </a:r>
                <a:r>
                  <a:rPr lang="en-US" dirty="0" smtClean="0"/>
                  <a:t>summarized as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 smtClean="0">
                          <a:latin typeface="Cambria Math"/>
                          <a:ea typeface="Cambria Math"/>
                        </a:rPr>
                        <m:t>∽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(0,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en-US" b="0" i="1" baseline="30000" smtClean="0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which </a:t>
                </a:r>
                <a:r>
                  <a:rPr lang="en-US" dirty="0"/>
                  <a:t>means that we assume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𝑢</m:t>
                        </m:r>
                      </m:e>
                      <m:sub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is </a:t>
                </a:r>
                <a:r>
                  <a:rPr lang="en-US" dirty="0" smtClean="0"/>
                  <a:t>distributed normally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∽ </m:t>
                    </m:r>
                  </m:oMath>
                </a14:m>
                <a:r>
                  <a:rPr lang="en-US" dirty="0" smtClean="0"/>
                  <a:t>N) </a:t>
                </a:r>
                <a:r>
                  <a:rPr lang="en-US" dirty="0"/>
                  <a:t>with the mean equal to zero and the variance equal </a:t>
                </a:r>
                <a:r>
                  <a:rPr lang="en-US" dirty="0" smtClean="0"/>
                  <a:t>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i="1" baseline="30000">
                        <a:latin typeface="Cambria Math"/>
                        <a:ea typeface="Cambria Math"/>
                      </a:rPr>
                      <m:t>2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This </a:t>
                </a:r>
                <a:r>
                  <a:rPr lang="en-US" dirty="0"/>
                  <a:t>compact mathematical statement contains three of the five </a:t>
                </a:r>
                <a:r>
                  <a:rPr lang="en-US" dirty="0" smtClean="0"/>
                  <a:t>assumptions that </a:t>
                </a:r>
                <a:r>
                  <a:rPr lang="en-US" dirty="0"/>
                  <a:t>we make about the population stochastic component any time </a:t>
                </a:r>
                <a:r>
                  <a:rPr lang="en-US" dirty="0" smtClean="0"/>
                  <a:t>we estimate </a:t>
                </a:r>
                <a:r>
                  <a:rPr lang="en-US" dirty="0"/>
                  <a:t>a regression model: 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Is Normally Distributed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)=0: </a:t>
                </a:r>
                <a:r>
                  <a:rPr lang="en-US" dirty="0"/>
                  <a:t>No Bias 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Has Variance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i="1" baseline="30000">
                        <a:latin typeface="Cambria Math"/>
                        <a:ea typeface="Cambria Math"/>
                      </a:rPr>
                      <m:t>2</m:t>
                    </m:r>
                  </m:oMath>
                </a14:m>
                <a:r>
                  <a:rPr lang="en-US" dirty="0" smtClean="0"/>
                  <a:t>:</a:t>
                </a:r>
                <a:r>
                  <a:rPr lang="en-US" dirty="0"/>
                  <a:t> </a:t>
                </a:r>
                <a:r>
                  <a:rPr lang="en-US" dirty="0" smtClean="0"/>
                  <a:t>Homoscedasticity</a:t>
                </a:r>
                <a:endParaRPr lang="en-US" dirty="0"/>
              </a:p>
              <a:p>
                <a:pPr lvl="1"/>
                <a:r>
                  <a:rPr lang="en-US" dirty="0" err="1" smtClean="0"/>
                  <a:t>cov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)=0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∀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𝑗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X </a:t>
                </a:r>
                <a:r>
                  <a:rPr lang="en-US" dirty="0"/>
                  <a:t>Values Are Measured Without </a:t>
                </a:r>
                <a:r>
                  <a:rPr lang="en-US" dirty="0" smtClean="0"/>
                  <a:t>Error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t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722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Assumptions about Our Model Specification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</a:t>
            </a:r>
            <a:r>
              <a:rPr lang="en-US" dirty="0"/>
              <a:t>assumptions about our model specification can be summarized as </a:t>
            </a:r>
            <a:r>
              <a:rPr lang="en-US" dirty="0" smtClean="0"/>
              <a:t>a single </a:t>
            </a:r>
            <a:r>
              <a:rPr lang="en-US" dirty="0"/>
              <a:t>assumption that we have </a:t>
            </a:r>
            <a:r>
              <a:rPr lang="en-US" i="1" dirty="0" smtClean="0"/>
              <a:t>the</a:t>
            </a:r>
            <a:r>
              <a:rPr lang="en-US" dirty="0" smtClean="0"/>
              <a:t> correct model specification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break this into two separate assumptions to highlight the range of ways in which this assumption might </a:t>
            </a:r>
            <a:r>
              <a:rPr lang="en-US" dirty="0" smtClean="0"/>
              <a:t>be violated:</a:t>
            </a:r>
          </a:p>
          <a:p>
            <a:pPr lvl="1"/>
            <a:r>
              <a:rPr lang="en-US" dirty="0" smtClean="0"/>
              <a:t>No </a:t>
            </a:r>
            <a:r>
              <a:rPr lang="en-US" dirty="0"/>
              <a:t>Causal Variables Left Out; No </a:t>
            </a:r>
            <a:r>
              <a:rPr lang="en-US" dirty="0" smtClean="0"/>
              <a:t>Non causal </a:t>
            </a:r>
            <a:r>
              <a:rPr lang="en-US" dirty="0"/>
              <a:t>Variables Included </a:t>
            </a:r>
            <a:endParaRPr lang="en-US" dirty="0" smtClean="0"/>
          </a:p>
          <a:p>
            <a:pPr lvl="1"/>
            <a:r>
              <a:rPr lang="en-US" dirty="0" smtClean="0"/>
              <a:t>Parametric </a:t>
            </a:r>
            <a:r>
              <a:rPr lang="en-US" dirty="0"/>
              <a:t>Linearity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64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Minimal Mathematical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 smtClean="0"/>
              <a:t>For </a:t>
            </a:r>
            <a:r>
              <a:rPr lang="en-US" dirty="0"/>
              <a:t>a two-variable regression model, we have two </a:t>
            </a:r>
            <a:r>
              <a:rPr lang="en-US" dirty="0" smtClean="0"/>
              <a:t>minimal requirements </a:t>
            </a:r>
            <a:r>
              <a:rPr lang="en-US" dirty="0"/>
              <a:t>that must be met by our sample data before we </a:t>
            </a:r>
            <a:r>
              <a:rPr lang="en-US" dirty="0" smtClean="0"/>
              <a:t>can estimate </a:t>
            </a:r>
            <a:r>
              <a:rPr lang="en-US" dirty="0"/>
              <a:t>our parameters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We </a:t>
            </a:r>
            <a:r>
              <a:rPr lang="en-US" dirty="0"/>
              <a:t>will add to these requirements when </a:t>
            </a:r>
            <a:r>
              <a:rPr lang="en-US" dirty="0" smtClean="0"/>
              <a:t>we expand </a:t>
            </a:r>
            <a:r>
              <a:rPr lang="en-US" dirty="0"/>
              <a:t>to multiple regression models. </a:t>
            </a:r>
            <a:endParaRPr lang="en-US" dirty="0" smtClean="0"/>
          </a:p>
          <a:p>
            <a:pPr lvl="1"/>
            <a:r>
              <a:rPr lang="en-US" i="1" dirty="0" smtClean="0"/>
              <a:t>X</a:t>
            </a:r>
            <a:r>
              <a:rPr lang="en-US" dirty="0" smtClean="0"/>
              <a:t> </a:t>
            </a:r>
            <a:r>
              <a:rPr lang="en-US" dirty="0"/>
              <a:t>Must </a:t>
            </a:r>
            <a:r>
              <a:rPr lang="en-US" dirty="0" smtClean="0"/>
              <a:t>Vary</a:t>
            </a:r>
          </a:p>
          <a:p>
            <a:pPr lvl="1"/>
            <a:r>
              <a:rPr lang="en-US" i="1" dirty="0" smtClean="0"/>
              <a:t>n </a:t>
            </a:r>
            <a:r>
              <a:rPr lang="en-US" i="1" dirty="0"/>
              <a:t>&gt; </a:t>
            </a:r>
            <a:r>
              <a:rPr lang="en-US" i="1" dirty="0" smtClean="0"/>
              <a:t>k</a:t>
            </a:r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22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Fitting a Line: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Population </a:t>
            </a:r>
            <a:r>
              <a:rPr lang="en-US" dirty="0" smtClean="0">
                <a:sym typeface="Wingdings" pitchFamily="2" charset="2"/>
              </a:rPr>
              <a:t></a:t>
            </a:r>
            <a:r>
              <a:rPr lang="en-US" dirty="0" smtClean="0"/>
              <a:t> </a:t>
            </a:r>
            <a:r>
              <a:rPr lang="en-US" dirty="0"/>
              <a:t>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 </a:t>
            </a:r>
            <a:r>
              <a:rPr lang="en-US" dirty="0"/>
              <a:t>basic idea of two-variable regression is that we are fitting </a:t>
            </a:r>
            <a:r>
              <a:rPr lang="en-US" dirty="0" smtClean="0"/>
              <a:t>the “best” </a:t>
            </a:r>
            <a:r>
              <a:rPr lang="en-US" dirty="0"/>
              <a:t>line through a scatter plot of data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This </a:t>
            </a:r>
            <a:r>
              <a:rPr lang="en-US" dirty="0"/>
              <a:t>line, which is defined by its slope and </a:t>
            </a:r>
            <a:r>
              <a:rPr lang="en-US" dirty="0" smtClean="0"/>
              <a:t>y-intercept</a:t>
            </a:r>
            <a:r>
              <a:rPr lang="en-US" dirty="0"/>
              <a:t>, serves as </a:t>
            </a:r>
            <a:r>
              <a:rPr lang="en-US" dirty="0" smtClean="0"/>
              <a:t>a statistical </a:t>
            </a:r>
            <a:r>
              <a:rPr lang="en-US" dirty="0"/>
              <a:t>model of reality. </a:t>
            </a:r>
            <a:endParaRPr lang="en-US" dirty="0" smtClean="0"/>
          </a:p>
          <a:p>
            <a:r>
              <a:rPr lang="en-US" dirty="0" smtClean="0"/>
              <a:t>You </a:t>
            </a:r>
            <a:r>
              <a:rPr lang="en-US" dirty="0"/>
              <a:t>may remember from a geometry course </a:t>
            </a:r>
            <a:r>
              <a:rPr lang="en-US" dirty="0" smtClean="0"/>
              <a:t>the formula </a:t>
            </a:r>
            <a:r>
              <a:rPr lang="en-US" dirty="0"/>
              <a:t>for a line expressed </a:t>
            </a:r>
            <a:r>
              <a:rPr lang="en-US" dirty="0" smtClean="0"/>
              <a:t>as Y=</a:t>
            </a:r>
            <a:r>
              <a:rPr lang="en-US" dirty="0" err="1" smtClean="0"/>
              <a:t>mX+b</a:t>
            </a:r>
            <a:r>
              <a:rPr lang="en-US" dirty="0" smtClean="0"/>
              <a:t>, where b </a:t>
            </a:r>
            <a:r>
              <a:rPr lang="en-US" dirty="0"/>
              <a:t>is the </a:t>
            </a:r>
            <a:r>
              <a:rPr lang="en-US" dirty="0" smtClean="0"/>
              <a:t>y-intercept </a:t>
            </a:r>
            <a:r>
              <a:rPr lang="en-US" dirty="0"/>
              <a:t>and </a:t>
            </a:r>
            <a:r>
              <a:rPr lang="en-US" dirty="0" smtClean="0"/>
              <a:t>m </a:t>
            </a:r>
            <a:r>
              <a:rPr lang="en-US" dirty="0"/>
              <a:t>is </a:t>
            </a:r>
            <a:r>
              <a:rPr lang="en-US" dirty="0" smtClean="0"/>
              <a:t>the slope </a:t>
            </a:r>
            <a:r>
              <a:rPr lang="en-US" dirty="0"/>
              <a:t>-- often explained as the ``rise-over-run'' component of </a:t>
            </a:r>
            <a:r>
              <a:rPr lang="en-US" dirty="0" smtClean="0"/>
              <a:t>the line </a:t>
            </a:r>
            <a:r>
              <a:rPr lang="en-US" dirty="0"/>
              <a:t>formula. </a:t>
            </a:r>
          </a:p>
          <a:p>
            <a:r>
              <a:rPr lang="en-US" dirty="0" smtClean="0"/>
              <a:t>For </a:t>
            </a:r>
            <a:r>
              <a:rPr lang="en-US" dirty="0"/>
              <a:t>a one-unit increase (run) in </a:t>
            </a:r>
            <a:r>
              <a:rPr lang="en-US" dirty="0" smtClean="0"/>
              <a:t>X, m </a:t>
            </a:r>
            <a:r>
              <a:rPr lang="en-US" dirty="0"/>
              <a:t>is </a:t>
            </a:r>
            <a:r>
              <a:rPr lang="en-US" dirty="0" smtClean="0"/>
              <a:t>the corresponding </a:t>
            </a:r>
            <a:r>
              <a:rPr lang="en-US" dirty="0"/>
              <a:t>amount of rise in </a:t>
            </a:r>
            <a:r>
              <a:rPr lang="en-US" dirty="0" smtClean="0"/>
              <a:t>Y </a:t>
            </a:r>
            <a:r>
              <a:rPr lang="en-US" dirty="0"/>
              <a:t>(or fall in </a:t>
            </a:r>
            <a:r>
              <a:rPr lang="en-US" dirty="0" smtClean="0"/>
              <a:t>Y, </a:t>
            </a:r>
            <a:r>
              <a:rPr lang="en-US" dirty="0"/>
              <a:t>if </a:t>
            </a:r>
            <a:r>
              <a:rPr lang="en-US" dirty="0" smtClean="0"/>
              <a:t>m is negative</a:t>
            </a:r>
            <a:r>
              <a:rPr lang="en-US" dirty="0"/>
              <a:t>). </a:t>
            </a:r>
            <a:endParaRPr lang="en-US" dirty="0" smtClean="0"/>
          </a:p>
          <a:p>
            <a:r>
              <a:rPr lang="en-US" dirty="0" smtClean="0"/>
              <a:t>Together </a:t>
            </a:r>
            <a:r>
              <a:rPr lang="en-US" dirty="0"/>
              <a:t>these two elements </a:t>
            </a:r>
            <a:r>
              <a:rPr lang="en-US" dirty="0" smtClean="0"/>
              <a:t>(m </a:t>
            </a:r>
            <a:r>
              <a:rPr lang="en-US" dirty="0"/>
              <a:t>and </a:t>
            </a:r>
            <a:r>
              <a:rPr lang="en-US" dirty="0" smtClean="0"/>
              <a:t>b) </a:t>
            </a:r>
            <a:r>
              <a:rPr lang="en-US" dirty="0"/>
              <a:t>are described </a:t>
            </a:r>
            <a:r>
              <a:rPr lang="en-US" dirty="0" smtClean="0"/>
              <a:t>as the </a:t>
            </a:r>
            <a:r>
              <a:rPr lang="en-US" dirty="0"/>
              <a:t>line's parameters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46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regression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In </a:t>
                </a:r>
                <a:r>
                  <a:rPr lang="en-US" dirty="0"/>
                  <a:t>a two-variable regression model, we represent </a:t>
                </a:r>
                <a:r>
                  <a:rPr lang="en-US" dirty="0" smtClean="0"/>
                  <a:t>the y-intercept </a:t>
                </a:r>
                <a:r>
                  <a:rPr lang="en-US" dirty="0"/>
                  <a:t>parameter by the Greek letter alpha </a:t>
                </a:r>
                <a:r>
                  <a:rPr lang="en-US" dirty="0" smtClean="0"/>
                  <a:t>(</a:t>
                </a:r>
                <a:r>
                  <a:rPr lang="el-GR" dirty="0" smtClean="0"/>
                  <a:t>α</a:t>
                </a:r>
                <a:r>
                  <a:rPr lang="en-US" dirty="0" smtClean="0"/>
                  <a:t>) and </a:t>
                </a:r>
                <a:r>
                  <a:rPr lang="en-US" dirty="0"/>
                  <a:t>the slope parameter by the Greek letter </a:t>
                </a:r>
                <a:r>
                  <a:rPr lang="en-US" dirty="0" smtClean="0"/>
                  <a:t>beta (</a:t>
                </a:r>
                <a:r>
                  <a:rPr lang="el-GR" dirty="0" smtClean="0"/>
                  <a:t>β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As </a:t>
                </a:r>
                <a:r>
                  <a:rPr lang="en-US" dirty="0"/>
                  <a:t>foreshadowed by all of our other discussions </a:t>
                </a:r>
                <a:r>
                  <a:rPr lang="en-US" dirty="0" smtClean="0"/>
                  <a:t>of variables</a:t>
                </a:r>
                <a:r>
                  <a:rPr lang="en-US" dirty="0"/>
                  <a:t>, </a:t>
                </a:r>
                <a:r>
                  <a:rPr lang="en-US" dirty="0" smtClean="0"/>
                  <a:t>Y </a:t>
                </a:r>
                <a:r>
                  <a:rPr lang="en-US" dirty="0"/>
                  <a:t>is the dependent variable and </a:t>
                </a:r>
                <a:r>
                  <a:rPr lang="en-US" dirty="0" smtClean="0"/>
                  <a:t>X </a:t>
                </a:r>
                <a:r>
                  <a:rPr lang="en-US" dirty="0"/>
                  <a:t>is the </a:t>
                </a:r>
                <a:r>
                  <a:rPr lang="en-US" dirty="0" smtClean="0"/>
                  <a:t>independent variable</a:t>
                </a:r>
                <a:r>
                  <a:rPr lang="en-US" dirty="0"/>
                  <a:t>. </a:t>
                </a:r>
                <a:endParaRPr lang="en-US" dirty="0" smtClean="0"/>
              </a:p>
              <a:p>
                <a:r>
                  <a:rPr lang="en-US" dirty="0" smtClean="0"/>
                  <a:t>Our </a:t>
                </a:r>
                <a:r>
                  <a:rPr lang="en-US" dirty="0"/>
                  <a:t>theory about the underlying population in which we </a:t>
                </a:r>
                <a:r>
                  <a:rPr lang="en-US" dirty="0" smtClean="0"/>
                  <a:t>are interested </a:t>
                </a:r>
                <a:r>
                  <a:rPr lang="en-US" dirty="0"/>
                  <a:t>is expressed in the population regression model</a:t>
                </a:r>
                <a:r>
                  <a:rPr lang="en-US" dirty="0" smtClean="0"/>
                  <a:t>: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=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i="1" dirty="0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+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𝛽</m:t>
                    </m:r>
                    <m:sSub>
                      <m:sSubPr>
                        <m:ctrlPr>
                          <a:rPr lang="en-US" i="1" dirty="0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  <a:ea typeface="Cambria Math"/>
                      </a:rPr>
                      <m:t>+ 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𝑢</m:t>
                        </m:r>
                      </m:e>
                      <m:sub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the stochastic or random component of our </a:t>
                </a:r>
                <a:r>
                  <a:rPr lang="en-US" dirty="0" smtClean="0"/>
                  <a:t>dependent variable</a:t>
                </a:r>
                <a:r>
                  <a:rPr lang="en-US" dirty="0"/>
                  <a:t>. </a:t>
                </a:r>
                <a:endParaRPr lang="en-US" dirty="0" smtClean="0"/>
              </a:p>
              <a:p>
                <a:r>
                  <a:rPr lang="en-US" dirty="0" smtClean="0"/>
                  <a:t>We </a:t>
                </a:r>
                <a:r>
                  <a:rPr lang="en-US" dirty="0"/>
                  <a:t>have this term because we do not expect all of our </a:t>
                </a:r>
                <a:r>
                  <a:rPr lang="en-US" dirty="0" smtClean="0"/>
                  <a:t>data points </a:t>
                </a:r>
                <a:r>
                  <a:rPr lang="en-US" dirty="0"/>
                  <a:t>to line up perfectly on a straight line. </a:t>
                </a:r>
              </a:p>
              <a:p>
                <a:r>
                  <a:rPr lang="en-US" dirty="0" smtClean="0"/>
                  <a:t>Thus </a:t>
                </a:r>
                <a:r>
                  <a:rPr lang="en-US" dirty="0"/>
                  <a:t>we think about the values </a:t>
                </a:r>
                <a:r>
                  <a:rPr lang="en-US" dirty="0" smtClean="0"/>
                  <a:t>of our </a:t>
                </a:r>
                <a:r>
                  <a:rPr lang="en-US" dirty="0"/>
                  <a:t>dependent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as having a systematic component</a:t>
                </a:r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+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𝛽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  <m:sub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, and </a:t>
                </a:r>
                <a:r>
                  <a:rPr lang="en-US" dirty="0"/>
                  <a:t>a stochastic component,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𝑢</m:t>
                        </m:r>
                      </m:e>
                      <m:sub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t="-2156" r="-1185" b="-2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110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regression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We </a:t>
                </a:r>
                <a:r>
                  <a:rPr lang="en-US" dirty="0"/>
                  <a:t>rarely work with population data. </a:t>
                </a:r>
              </a:p>
              <a:p>
                <a:r>
                  <a:rPr lang="en-US" dirty="0" smtClean="0"/>
                  <a:t>Instead</a:t>
                </a:r>
                <a:r>
                  <a:rPr lang="en-US" dirty="0"/>
                  <a:t>, we use sample data to make inferences about the </a:t>
                </a:r>
                <a:r>
                  <a:rPr lang="en-US" dirty="0" smtClean="0"/>
                  <a:t>underlying population </a:t>
                </a:r>
                <a:r>
                  <a:rPr lang="en-US" dirty="0"/>
                  <a:t>of interest. </a:t>
                </a:r>
                <a:endParaRPr lang="en-US" dirty="0" smtClean="0"/>
              </a:p>
              <a:p>
                <a:r>
                  <a:rPr lang="en-US" dirty="0" smtClean="0"/>
                  <a:t>In </a:t>
                </a:r>
                <a:r>
                  <a:rPr lang="en-US" dirty="0"/>
                  <a:t>two-variable regression, we </a:t>
                </a:r>
                <a:r>
                  <a:rPr lang="en-US" dirty="0" smtClean="0"/>
                  <a:t>use information </a:t>
                </a:r>
                <a:r>
                  <a:rPr lang="en-US" dirty="0"/>
                  <a:t>from the sample regression model to </a:t>
                </a:r>
                <a:r>
                  <a:rPr lang="en-US" dirty="0" smtClean="0"/>
                  <a:t>make inferences </a:t>
                </a:r>
                <a:r>
                  <a:rPr lang="en-US" dirty="0"/>
                  <a:t>about the unseen population regression model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To </a:t>
                </a:r>
                <a:r>
                  <a:rPr lang="en-US" dirty="0"/>
                  <a:t>distinguish between these two, we place hats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^</m:t>
                    </m:r>
                  </m:oMath>
                </a14:m>
                <a:r>
                  <a:rPr lang="en-US" dirty="0"/>
                  <a:t>) over </a:t>
                </a:r>
                <a:r>
                  <a:rPr lang="en-US" dirty="0" smtClean="0"/>
                  <a:t>terms in </a:t>
                </a:r>
                <a:r>
                  <a:rPr lang="en-US" dirty="0"/>
                  <a:t>the sample regression model that are estimates of terms from </a:t>
                </a:r>
                <a:r>
                  <a:rPr lang="en-US" dirty="0" smtClean="0"/>
                  <a:t>the unseen </a:t>
                </a:r>
                <a:r>
                  <a:rPr lang="en-US" dirty="0"/>
                  <a:t>population regression model. </a:t>
                </a:r>
              </a:p>
              <a:p>
                <a:r>
                  <a:rPr lang="en-US" dirty="0" smtClean="0"/>
                  <a:t>Because </a:t>
                </a:r>
                <a:r>
                  <a:rPr lang="en-US" dirty="0"/>
                  <a:t>they have hats, we can describe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</m:acc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</m:acc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as </a:t>
                </a:r>
                <a:r>
                  <a:rPr lang="en-US" dirty="0"/>
                  <a:t>being ``</a:t>
                </a:r>
                <a:r>
                  <a:rPr lang="en-US" dirty="0" smtClean="0"/>
                  <a:t>parameter estimates</a:t>
                </a:r>
                <a:r>
                  <a:rPr lang="en-US" dirty="0"/>
                  <a:t>.''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695" r="-1407" b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170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Y-hat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47500" lnSpcReduction="20000"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𝑠𝑎𝑚𝑝𝑙𝑒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𝑟𝑒𝑔𝑟𝑒𝑠𝑠𝑖𝑜𝑛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𝑚𝑜𝑑𝑒𝑙</m:t>
                      </m:r>
                      <m:r>
                        <a:rPr lang="en-US" b="0" i="1" smtClean="0">
                          <a:latin typeface="Cambria Math"/>
                        </a:rPr>
                        <m:t>: </m:t>
                      </m:r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 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acc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0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 smtClean="0"/>
                  <a:t>In </a:t>
                </a:r>
                <a:r>
                  <a:rPr lang="en-US" dirty="0"/>
                  <a:t>the sample regression model, </a:t>
                </a:r>
                <a:r>
                  <a:rPr lang="el-GR" dirty="0" smtClean="0"/>
                  <a:t>α</a:t>
                </a:r>
                <a:r>
                  <a:rPr lang="en-US" dirty="0" smtClean="0"/>
                  <a:t>, </a:t>
                </a:r>
                <a:r>
                  <a:rPr lang="el-GR" dirty="0" smtClean="0">
                    <a:latin typeface="Cambria Math"/>
                    <a:ea typeface="Cambria Math"/>
                  </a:rPr>
                  <a:t>𝛽</a:t>
                </a:r>
                <a:r>
                  <a:rPr lang="en-US" dirty="0" smtClean="0">
                    <a:latin typeface="Cambria Math"/>
                    <a:ea typeface="Cambria Math"/>
                  </a:rPr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𝑢</m:t>
                        </m:r>
                      </m:e>
                      <m:sub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get </a:t>
                </a:r>
                <a:r>
                  <a:rPr lang="en-US" dirty="0"/>
                  <a:t>hats, 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,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do not. </a:t>
                </a:r>
                <a:endParaRPr lang="en-US" dirty="0" smtClean="0"/>
              </a:p>
              <a:p>
                <a:r>
                  <a:rPr lang="en-US" dirty="0" smtClean="0"/>
                  <a:t>This </a:t>
                </a:r>
                <a:r>
                  <a:rPr lang="en-US" dirty="0"/>
                  <a:t>is because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values for cases in the population </a:t>
                </a:r>
                <a:r>
                  <a:rPr lang="en-US" dirty="0" smtClean="0"/>
                  <a:t>that ended </a:t>
                </a:r>
                <a:r>
                  <a:rPr lang="en-US" dirty="0"/>
                  <a:t>up in the sample. As such,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values </a:t>
                </a:r>
                <a:r>
                  <a:rPr lang="en-US" dirty="0" smtClean="0"/>
                  <a:t>are </a:t>
                </a:r>
                <a:r>
                  <a:rPr lang="en-US" i="1" dirty="0" smtClean="0"/>
                  <a:t>measured</a:t>
                </a:r>
                <a:r>
                  <a:rPr lang="en-US" dirty="0" smtClean="0"/>
                  <a:t> </a:t>
                </a:r>
                <a:r>
                  <a:rPr lang="en-US" dirty="0"/>
                  <a:t>rather than </a:t>
                </a:r>
                <a:r>
                  <a:rPr lang="en-US" dirty="0" smtClean="0"/>
                  <a:t>estimated.</a:t>
                </a:r>
              </a:p>
              <a:p>
                <a:r>
                  <a:rPr lang="en-US" dirty="0" smtClean="0"/>
                  <a:t>We </a:t>
                </a:r>
                <a:r>
                  <a:rPr lang="en-US" dirty="0"/>
                  <a:t>use them to </a:t>
                </a:r>
                <a:r>
                  <a:rPr lang="en-US" i="1" dirty="0"/>
                  <a:t>estimate</a:t>
                </a:r>
                <a:r>
                  <a:rPr lang="en-US" dirty="0"/>
                  <a:t>  </a:t>
                </a:r>
                <a:r>
                  <a:rPr lang="el-GR" dirty="0"/>
                  <a:t>α</a:t>
                </a:r>
                <a:r>
                  <a:rPr lang="en-US" dirty="0"/>
                  <a:t>, </a:t>
                </a:r>
                <a:r>
                  <a:rPr lang="el-GR" dirty="0">
                    <a:latin typeface="Cambria Math"/>
                    <a:ea typeface="Cambria Math"/>
                  </a:rPr>
                  <a:t>𝛽</a:t>
                </a:r>
                <a:r>
                  <a:rPr lang="en-US" dirty="0">
                    <a:latin typeface="Cambria Math"/>
                    <a:ea typeface="Cambria Math"/>
                  </a:rPr>
                  <a:t>, </a:t>
                </a:r>
                <a:r>
                  <a:rPr lang="en-US" dirty="0" smtClean="0">
                    <a:latin typeface="Cambria Math"/>
                    <a:ea typeface="Cambria Math"/>
                  </a:rPr>
                  <a:t>and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𝑢</m:t>
                        </m:r>
                      </m:e>
                      <m:sub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values. </a:t>
                </a:r>
                <a:r>
                  <a:rPr lang="en-US" dirty="0" smtClean="0"/>
                  <a:t>The values </a:t>
                </a:r>
                <a:r>
                  <a:rPr lang="en-US" dirty="0"/>
                  <a:t>that define the line are the estimated systematic </a:t>
                </a:r>
                <a:r>
                  <a:rPr lang="en-US" dirty="0" smtClean="0"/>
                  <a:t>component of </a:t>
                </a:r>
                <a:r>
                  <a:rPr lang="en-US" dirty="0" smtClean="0"/>
                  <a:t>Y. </a:t>
                </a:r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For </a:t>
                </a:r>
                <a:r>
                  <a:rPr lang="en-US" dirty="0"/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value, we use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</m:acc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</m:acc>
                  </m:oMath>
                </a14:m>
                <a:r>
                  <a:rPr lang="en-US" dirty="0"/>
                  <a:t> to calculate the predicted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which </a:t>
                </a:r>
                <a:r>
                  <a:rPr lang="en-US" dirty="0" smtClean="0"/>
                  <a:t>we call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, </a:t>
                </a:r>
                <a:r>
                  <a:rPr lang="en-US" dirty="0" smtClean="0"/>
                  <a:t>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i="1">
                          <a:latin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acc>
                      <m:r>
                        <a:rPr lang="en-US" i="1">
                          <a:latin typeface="Cambria Math"/>
                          <a:ea typeface="Cambria Math"/>
                        </a:rPr>
                        <m:t>+ 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acc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This </a:t>
                </a:r>
                <a:r>
                  <a:rPr lang="en-US" dirty="0"/>
                  <a:t>can also be written in terms of expectations</a:t>
                </a:r>
                <a:r>
                  <a:rPr lang="en-US" dirty="0" smtClean="0"/>
                  <a:t>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𝐸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𝑌</m:t>
                      </m:r>
                      <m:r>
                        <a:rPr lang="en-US" b="0" i="1" smtClean="0">
                          <a:latin typeface="Cambria Math"/>
                        </a:rPr>
                        <m:t>|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acc>
                      <m:r>
                        <a:rPr lang="en-US" i="1">
                          <a:latin typeface="Cambria Math"/>
                          <a:ea typeface="Cambria Math"/>
                        </a:rPr>
                        <m:t>+ 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acc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We </a:t>
                </a:r>
                <a:r>
                  <a:rPr lang="en-US" dirty="0"/>
                  <a:t>can also write our model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" t="-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170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Residual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55000" lnSpcReduction="20000"/>
              </a:bodyPr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can also be rewritten in terms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to get </a:t>
                </a:r>
                <a:r>
                  <a:rPr lang="en-US" dirty="0" smtClean="0"/>
                  <a:t>a better </a:t>
                </a:r>
                <a:r>
                  <a:rPr lang="en-US" dirty="0"/>
                  <a:t>understanding of the estimated stochastic component</a:t>
                </a:r>
                <a:r>
                  <a:rPr lang="en-US" dirty="0" smtClean="0"/>
                  <a:t>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−  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/>
              </a:p>
              <a:p>
                <a:r>
                  <a:rPr lang="en-US" dirty="0" smtClean="0"/>
                  <a:t>From </a:t>
                </a:r>
                <a:r>
                  <a:rPr lang="en-US" dirty="0"/>
                  <a:t>this formula, we can see that the </a:t>
                </a:r>
                <a:r>
                  <a:rPr lang="en-US" dirty="0" smtClean="0"/>
                  <a:t>estimated stochastic </a:t>
                </a:r>
                <a:r>
                  <a:rPr lang="en-US" dirty="0"/>
                  <a:t>component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equal to the </a:t>
                </a:r>
                <a:r>
                  <a:rPr lang="en-US" dirty="0" smtClean="0"/>
                  <a:t>difference between </a:t>
                </a:r>
                <a:r>
                  <a:rPr lang="en-US" dirty="0"/>
                  <a:t>the actual value of the dependent variable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 and </a:t>
                </a:r>
                <a:r>
                  <a:rPr lang="en-US" dirty="0" smtClean="0"/>
                  <a:t>the predicted </a:t>
                </a:r>
                <a:r>
                  <a:rPr lang="en-US" dirty="0"/>
                  <a:t>value of the dependent variable from our </a:t>
                </a:r>
                <a:r>
                  <a:rPr lang="en-US" dirty="0" smtClean="0"/>
                  <a:t>two-variable regression </a:t>
                </a:r>
                <a:r>
                  <a:rPr lang="en-US" dirty="0"/>
                  <a:t>model. </a:t>
                </a:r>
                <a:endParaRPr lang="en-US" dirty="0" smtClean="0"/>
              </a:p>
              <a:p>
                <a:r>
                  <a:rPr lang="en-US" dirty="0" smtClean="0"/>
                  <a:t>Another </a:t>
                </a:r>
                <a:r>
                  <a:rPr lang="en-US" dirty="0"/>
                  <a:t>name for the estimated </a:t>
                </a:r>
                <a:r>
                  <a:rPr lang="en-US" dirty="0" smtClean="0"/>
                  <a:t>stochastic component </a:t>
                </a:r>
                <a:r>
                  <a:rPr lang="en-US" dirty="0"/>
                  <a:t>is the </a:t>
                </a:r>
                <a:r>
                  <a:rPr lang="en-US" dirty="0" smtClean="0"/>
                  <a:t>residual. “Residual” </a:t>
                </a:r>
                <a:r>
                  <a:rPr lang="en-US" dirty="0"/>
                  <a:t>is another word </a:t>
                </a:r>
                <a:r>
                  <a:rPr lang="en-US" dirty="0" smtClean="0"/>
                  <a:t>for “leftover,” </a:t>
                </a:r>
                <a:r>
                  <a:rPr lang="en-US" dirty="0"/>
                  <a:t>and this is appropriate, because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is the </a:t>
                </a:r>
                <a:r>
                  <a:rPr lang="en-US" dirty="0"/>
                  <a:t>leftover part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after we have drawn the line defined </a:t>
                </a:r>
                <a:r>
                  <a:rPr lang="en-US" dirty="0" smtClean="0"/>
                  <a:t>by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i="1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</m:acc>
                    <m:r>
                      <a:rPr lang="en-US" i="1">
                        <a:latin typeface="Cambria Math"/>
                        <a:ea typeface="Cambria Math"/>
                      </a:rPr>
                      <m:t>+ 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</m:acc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  <a:endParaRPr lang="en-US" dirty="0" smtClean="0"/>
              </a:p>
              <a:p>
                <a:r>
                  <a:rPr lang="en-US" dirty="0" smtClean="0"/>
                  <a:t>Another </a:t>
                </a:r>
                <a:r>
                  <a:rPr lang="en-US" dirty="0"/>
                  <a:t>way to refer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which follows from the </a:t>
                </a:r>
                <a:r>
                  <a:rPr lang="en-US" dirty="0" smtClean="0"/>
                  <a:t>formula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−  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, is to call it </a:t>
                </a:r>
                <a:r>
                  <a:rPr lang="en-US" dirty="0" smtClean="0"/>
                  <a:t>the “sample </a:t>
                </a:r>
                <a:r>
                  <a:rPr lang="en-US" dirty="0"/>
                  <a:t>error term</a:t>
                </a:r>
                <a:r>
                  <a:rPr lang="en-US" dirty="0" smtClean="0"/>
                  <a:t>.” </a:t>
                </a:r>
                <a:r>
                  <a:rPr lang="en-US" dirty="0"/>
                  <a:t>Because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an estimate </a:t>
                </a:r>
                <a:r>
                  <a:rPr lang="en-US" dirty="0" smtClean="0"/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𝑢</m:t>
                        </m:r>
                      </m:e>
                      <m:sub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a corresponding way of referring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𝑢</m:t>
                        </m:r>
                      </m:e>
                      <m:sub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to call it </a:t>
                </a:r>
                <a:r>
                  <a:rPr lang="en-US" dirty="0" smtClean="0"/>
                  <a:t>the population </a:t>
                </a:r>
                <a:r>
                  <a:rPr lang="en-US" dirty="0"/>
                  <a:t>error term.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44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643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Scatter plot of change in GDP and incumbent-party vote share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874" y="1630362"/>
            <a:ext cx="6140252" cy="4465638"/>
          </a:xfrm>
        </p:spPr>
      </p:pic>
    </p:spTree>
    <p:extLst>
      <p:ext uri="{BB962C8B-B14F-4D97-AF65-F5344CB8AC3E}">
        <p14:creationId xmlns:p14="http://schemas.microsoft.com/office/powerpoint/2010/main" val="58450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PSR2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FPSR2B</Template>
  <TotalTime>2074</TotalTime>
  <Words>3261</Words>
  <Application>Microsoft Office PowerPoint</Application>
  <PresentationFormat>On-screen Show (4:3)</PresentationFormat>
  <Paragraphs>229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FPSR2B</vt:lpstr>
      <vt:lpstr>1_Office Theme</vt:lpstr>
      <vt:lpstr>The Fundamentals of Political Science Research, 2nd Edition</vt:lpstr>
      <vt:lpstr>Chapter 8 Outline</vt:lpstr>
      <vt:lpstr>Two-Variable Regression</vt:lpstr>
      <vt:lpstr>Fitting a Line:  Population  Sample</vt:lpstr>
      <vt:lpstr>Population regression model</vt:lpstr>
      <vt:lpstr>Sample regression model</vt:lpstr>
      <vt:lpstr>Y-hat</vt:lpstr>
      <vt:lpstr>Residual</vt:lpstr>
      <vt:lpstr>Scatter plot of change in GDP and incumbent-party vote share</vt:lpstr>
      <vt:lpstr>Which line fits best? Estimating  the regression line</vt:lpstr>
      <vt:lpstr>Three possible lines</vt:lpstr>
      <vt:lpstr>Which line is “best?”</vt:lpstr>
      <vt:lpstr>Which line is “best?”</vt:lpstr>
      <vt:lpstr>Measures of total residuals for  three different lines</vt:lpstr>
      <vt:lpstr>OLS parameter estimates</vt:lpstr>
      <vt:lpstr>OLS regression line through scatter  plot with mean-delimited quadrants</vt:lpstr>
      <vt:lpstr>Measuring Our Uncertainty about the OLS Regression Line</vt:lpstr>
      <vt:lpstr>Stata results for two-variable regression model of  VOTE = α +  𝛽x GROWTH</vt:lpstr>
      <vt:lpstr>Goodness-of-Fit:  Root Mean-Squared Error</vt:lpstr>
      <vt:lpstr>Venn diagram of variance and covariance for X and Y</vt:lpstr>
      <vt:lpstr>Goodness-of-Fit:  R-Squared Statistic</vt:lpstr>
      <vt:lpstr>Goodness-of-Fit:  R-Squared Statistic</vt:lpstr>
      <vt:lpstr>Is That a “Good” Goodness-of-Fit? </vt:lpstr>
      <vt:lpstr>Uncertainty about Individual Components  of the Sample Regression Model: σ ̂2 </vt:lpstr>
      <vt:lpstr>Uncertainty about Individual Components  of the Sample Regression Model: σ ̂2</vt:lpstr>
      <vt:lpstr>The variance and standard errors for the slope parameter estimate β ̂</vt:lpstr>
      <vt:lpstr>The variance and standard errors for the slope parameter estimate β ̂</vt:lpstr>
      <vt:lpstr>The variance and standard errors for the intercept parameter estimate (α ̂)</vt:lpstr>
      <vt:lpstr>Confidence Intervals about  Parameter Estimates</vt:lpstr>
      <vt:lpstr>Traditional OLS hypothesis testing</vt:lpstr>
      <vt:lpstr>Two-Tailed Hypothesis Tests</vt:lpstr>
      <vt:lpstr>The Relationship between Confidence  Intervals and Two-Tailed Hypothesis Tests</vt:lpstr>
      <vt:lpstr>One-Tailed Hypothesis Tests</vt:lpstr>
      <vt:lpstr>OLS Assumptions and minimal mathematical requirements</vt:lpstr>
      <vt:lpstr>Assumptions about the  Population Stochastic Component</vt:lpstr>
      <vt:lpstr>Assumptions about Our Model Specification</vt:lpstr>
      <vt:lpstr>Minimal Mathematical Requirements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Fundamentals of Political Science Research</dc:title>
  <dc:creator>g-whitten</dc:creator>
  <cp:lastModifiedBy>ryan</cp:lastModifiedBy>
  <cp:revision>37</cp:revision>
  <dcterms:created xsi:type="dcterms:W3CDTF">2013-05-08T21:29:38Z</dcterms:created>
  <dcterms:modified xsi:type="dcterms:W3CDTF">2018-03-06T19:01:22Z</dcterms:modified>
</cp:coreProperties>
</file>